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31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5503" y="1447253"/>
            <a:ext cx="2496185" cy="47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3944" y="1915137"/>
            <a:ext cx="9415145" cy="172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48825"/>
            <a:ext cx="10058400" cy="2048510"/>
            <a:chOff x="0" y="4668011"/>
            <a:chExt cx="10058400" cy="2048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04672" y="4677155"/>
              <a:ext cx="3188335" cy="1353820"/>
            </a:xfrm>
            <a:custGeom>
              <a:avLst/>
              <a:gdLst/>
              <a:ahLst/>
              <a:cxnLst/>
              <a:rect l="l" t="t" r="r" b="b"/>
              <a:pathLst>
                <a:path w="3188335" h="1353820">
                  <a:moveTo>
                    <a:pt x="3186684" y="1353312"/>
                  </a:moveTo>
                  <a:lnTo>
                    <a:pt x="1524" y="1353312"/>
                  </a:lnTo>
                  <a:lnTo>
                    <a:pt x="0" y="1350264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3186684" y="0"/>
                  </a:lnTo>
                  <a:lnTo>
                    <a:pt x="3188208" y="1524"/>
                  </a:lnTo>
                  <a:lnTo>
                    <a:pt x="3188208" y="4572"/>
                  </a:lnTo>
                  <a:lnTo>
                    <a:pt x="7620" y="4572"/>
                  </a:lnTo>
                  <a:lnTo>
                    <a:pt x="3048" y="7620"/>
                  </a:lnTo>
                  <a:lnTo>
                    <a:pt x="7620" y="7620"/>
                  </a:lnTo>
                  <a:lnTo>
                    <a:pt x="7620" y="1344168"/>
                  </a:lnTo>
                  <a:lnTo>
                    <a:pt x="3048" y="1344168"/>
                  </a:lnTo>
                  <a:lnTo>
                    <a:pt x="7620" y="1348739"/>
                  </a:lnTo>
                  <a:lnTo>
                    <a:pt x="3188208" y="1348739"/>
                  </a:lnTo>
                  <a:lnTo>
                    <a:pt x="3188208" y="1350264"/>
                  </a:lnTo>
                  <a:lnTo>
                    <a:pt x="3186684" y="1353312"/>
                  </a:lnTo>
                  <a:close/>
                </a:path>
                <a:path w="3188335" h="1353820">
                  <a:moveTo>
                    <a:pt x="7620" y="7620"/>
                  </a:moveTo>
                  <a:lnTo>
                    <a:pt x="3048" y="7620"/>
                  </a:lnTo>
                  <a:lnTo>
                    <a:pt x="7620" y="4572"/>
                  </a:lnTo>
                  <a:lnTo>
                    <a:pt x="7620" y="7620"/>
                  </a:lnTo>
                  <a:close/>
                </a:path>
                <a:path w="3188335" h="1353820">
                  <a:moveTo>
                    <a:pt x="3180588" y="7620"/>
                  </a:moveTo>
                  <a:lnTo>
                    <a:pt x="7620" y="7620"/>
                  </a:lnTo>
                  <a:lnTo>
                    <a:pt x="7620" y="4572"/>
                  </a:lnTo>
                  <a:lnTo>
                    <a:pt x="3180588" y="4572"/>
                  </a:lnTo>
                  <a:lnTo>
                    <a:pt x="3180588" y="7620"/>
                  </a:lnTo>
                  <a:close/>
                </a:path>
                <a:path w="3188335" h="1353820">
                  <a:moveTo>
                    <a:pt x="3180588" y="1348739"/>
                  </a:moveTo>
                  <a:lnTo>
                    <a:pt x="3180588" y="4572"/>
                  </a:lnTo>
                  <a:lnTo>
                    <a:pt x="3185160" y="7620"/>
                  </a:lnTo>
                  <a:lnTo>
                    <a:pt x="3188208" y="7620"/>
                  </a:lnTo>
                  <a:lnTo>
                    <a:pt x="3188208" y="1344168"/>
                  </a:lnTo>
                  <a:lnTo>
                    <a:pt x="3185160" y="1344168"/>
                  </a:lnTo>
                  <a:lnTo>
                    <a:pt x="3180588" y="1348739"/>
                  </a:lnTo>
                  <a:close/>
                </a:path>
                <a:path w="3188335" h="1353820">
                  <a:moveTo>
                    <a:pt x="3188208" y="7620"/>
                  </a:moveTo>
                  <a:lnTo>
                    <a:pt x="3185160" y="7620"/>
                  </a:lnTo>
                  <a:lnTo>
                    <a:pt x="3180588" y="4572"/>
                  </a:lnTo>
                  <a:lnTo>
                    <a:pt x="3188208" y="4572"/>
                  </a:lnTo>
                  <a:lnTo>
                    <a:pt x="3188208" y="7620"/>
                  </a:lnTo>
                  <a:close/>
                </a:path>
                <a:path w="3188335" h="1353820">
                  <a:moveTo>
                    <a:pt x="7620" y="1348739"/>
                  </a:moveTo>
                  <a:lnTo>
                    <a:pt x="3048" y="1344168"/>
                  </a:lnTo>
                  <a:lnTo>
                    <a:pt x="7620" y="1344168"/>
                  </a:lnTo>
                  <a:lnTo>
                    <a:pt x="7620" y="1348739"/>
                  </a:lnTo>
                  <a:close/>
                </a:path>
                <a:path w="3188335" h="1353820">
                  <a:moveTo>
                    <a:pt x="3180588" y="1348739"/>
                  </a:moveTo>
                  <a:lnTo>
                    <a:pt x="7620" y="1348739"/>
                  </a:lnTo>
                  <a:lnTo>
                    <a:pt x="7620" y="1344168"/>
                  </a:lnTo>
                  <a:lnTo>
                    <a:pt x="3180588" y="1344168"/>
                  </a:lnTo>
                  <a:lnTo>
                    <a:pt x="3180588" y="1348739"/>
                  </a:lnTo>
                  <a:close/>
                </a:path>
                <a:path w="3188335" h="1353820">
                  <a:moveTo>
                    <a:pt x="3188208" y="1348739"/>
                  </a:moveTo>
                  <a:lnTo>
                    <a:pt x="3180588" y="1348739"/>
                  </a:lnTo>
                  <a:lnTo>
                    <a:pt x="3185160" y="1344168"/>
                  </a:lnTo>
                  <a:lnTo>
                    <a:pt x="3188208" y="1344168"/>
                  </a:lnTo>
                  <a:lnTo>
                    <a:pt x="3188208" y="1348739"/>
                  </a:lnTo>
                  <a:close/>
                </a:path>
              </a:pathLst>
            </a:custGeom>
            <a:solidFill>
              <a:srgbClr val="AC1D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3806" y="1555604"/>
            <a:ext cx="7724775" cy="14592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050290" marR="5080" indent="-1038225">
              <a:lnSpc>
                <a:spcPts val="5340"/>
              </a:lnSpc>
              <a:spcBef>
                <a:spcPts val="780"/>
              </a:spcBef>
            </a:pPr>
            <a:r>
              <a:rPr sz="4950" spc="15" dirty="0"/>
              <a:t>S</a:t>
            </a:r>
            <a:r>
              <a:rPr sz="4950" spc="-5" dirty="0"/>
              <a:t>T</a:t>
            </a:r>
            <a:r>
              <a:rPr sz="4950" spc="-35" dirty="0"/>
              <a:t>R</a:t>
            </a:r>
            <a:r>
              <a:rPr sz="4950" spc="-15" dirty="0"/>
              <a:t>O</a:t>
            </a:r>
            <a:r>
              <a:rPr sz="4950" spc="35" dirty="0"/>
              <a:t>K</a:t>
            </a:r>
            <a:r>
              <a:rPr sz="4950" dirty="0"/>
              <a:t>E</a:t>
            </a:r>
            <a:r>
              <a:rPr sz="4950" spc="-300" dirty="0"/>
              <a:t> </a:t>
            </a:r>
            <a:r>
              <a:rPr sz="4950" spc="-15" dirty="0"/>
              <a:t>ANA</a:t>
            </a:r>
            <a:r>
              <a:rPr sz="4950" spc="-455" dirty="0"/>
              <a:t>L</a:t>
            </a:r>
            <a:r>
              <a:rPr sz="4950" spc="-15" dirty="0"/>
              <a:t>Y</a:t>
            </a:r>
            <a:r>
              <a:rPr sz="4950" spc="-35" dirty="0"/>
              <a:t>S</a:t>
            </a:r>
            <a:r>
              <a:rPr sz="4950" spc="30" dirty="0"/>
              <a:t>I</a:t>
            </a:r>
            <a:r>
              <a:rPr sz="4950" dirty="0"/>
              <a:t>S</a:t>
            </a:r>
            <a:r>
              <a:rPr sz="4950" spc="-30" dirty="0"/>
              <a:t> </a:t>
            </a:r>
            <a:r>
              <a:rPr sz="4950" spc="-15" dirty="0"/>
              <a:t>U</a:t>
            </a:r>
            <a:r>
              <a:rPr sz="4950" spc="15" dirty="0"/>
              <a:t>S</a:t>
            </a:r>
            <a:r>
              <a:rPr sz="4950" spc="-15" dirty="0"/>
              <a:t>I</a:t>
            </a:r>
            <a:r>
              <a:rPr sz="4950" spc="35" dirty="0"/>
              <a:t>N</a:t>
            </a:r>
            <a:r>
              <a:rPr sz="4950" dirty="0"/>
              <a:t>G  ML</a:t>
            </a:r>
            <a:r>
              <a:rPr sz="4950" spc="-450" dirty="0"/>
              <a:t> </a:t>
            </a:r>
            <a:r>
              <a:rPr sz="4950" spc="-15" dirty="0"/>
              <a:t>A</a:t>
            </a:r>
            <a:r>
              <a:rPr sz="4950" spc="-5" dirty="0"/>
              <a:t>L</a:t>
            </a:r>
            <a:r>
              <a:rPr sz="4950" spc="-15" dirty="0"/>
              <a:t>G</a:t>
            </a:r>
            <a:r>
              <a:rPr lang="en-IN" sz="4950" spc="-15" dirty="0"/>
              <a:t>ORITHMS</a:t>
            </a:r>
            <a:endParaRPr sz="4950" dirty="0"/>
          </a:p>
        </p:txBody>
      </p:sp>
      <p:sp>
        <p:nvSpPr>
          <p:cNvPr id="7" name="object 7"/>
          <p:cNvSpPr txBox="1"/>
          <p:nvPr/>
        </p:nvSpPr>
        <p:spPr>
          <a:xfrm>
            <a:off x="871219" y="4669036"/>
            <a:ext cx="2176781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i="1" spc="-38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150" b="1" i="1" spc="-44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b="1" i="1" spc="-35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150" b="1" i="1" spc="-41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150" b="1" i="1" spc="-35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150" b="1" i="1" spc="-23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150" b="1" i="1" spc="-59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2150" b="1" i="1" spc="-35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150" b="1" i="1" spc="-28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2150" b="1" i="1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150" b="1" i="1" spc="-400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2150" b="1" i="1" spc="-26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sz="2150" b="1" i="1" spc="-265" dirty="0">
                <a:solidFill>
                  <a:srgbClr val="FF0000"/>
                </a:solidFill>
                <a:latin typeface="Verdana"/>
                <a:cs typeface="Verdana"/>
              </a:rPr>
              <a:t>:</a:t>
            </a:r>
            <a:endParaRPr sz="21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819" y="5237704"/>
            <a:ext cx="2468881" cy="3530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890" y="1168402"/>
            <a:ext cx="229362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i="1" spc="10" dirty="0">
                <a:latin typeface="Times New Roman"/>
                <a:cs typeface="Times New Roman"/>
              </a:rPr>
              <a:t>EDA</a:t>
            </a:r>
            <a:r>
              <a:rPr i="1" spc="-140" dirty="0">
                <a:latin typeface="Times New Roman"/>
                <a:cs typeface="Times New Roman"/>
              </a:rPr>
              <a:t> </a:t>
            </a:r>
            <a:r>
              <a:rPr i="1" spc="10" dirty="0">
                <a:latin typeface="Times New Roman"/>
                <a:cs typeface="Times New Roman"/>
              </a:rPr>
              <a:t>CONTD..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2964" y="1606296"/>
            <a:ext cx="9389745" cy="2529840"/>
            <a:chOff x="92964" y="1606296"/>
            <a:chExt cx="9389745" cy="25298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4" y="1802892"/>
              <a:ext cx="2554224" cy="23332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707" y="1751076"/>
              <a:ext cx="3174491" cy="6903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2055" y="2866643"/>
              <a:ext cx="3700272" cy="1257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6372" y="1606296"/>
              <a:ext cx="2569463" cy="252221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8111" y="4210811"/>
            <a:ext cx="7004303" cy="2330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084" y="1102888"/>
            <a:ext cx="229362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i="1" spc="10" dirty="0">
                <a:latin typeface="Times New Roman"/>
                <a:cs typeface="Times New Roman"/>
              </a:rPr>
              <a:t>EDA</a:t>
            </a:r>
            <a:r>
              <a:rPr i="1" spc="-140" dirty="0">
                <a:latin typeface="Times New Roman"/>
                <a:cs typeface="Times New Roman"/>
              </a:rPr>
              <a:t> </a:t>
            </a:r>
            <a:r>
              <a:rPr i="1" spc="10" dirty="0">
                <a:latin typeface="Times New Roman"/>
                <a:cs typeface="Times New Roman"/>
              </a:rPr>
              <a:t>CONTD..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545" y="1884708"/>
            <a:ext cx="8865235" cy="200278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9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r>
              <a:rPr sz="19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VALUES:</a:t>
            </a:r>
            <a:endParaRPr sz="1900">
              <a:latin typeface="Times New Roman"/>
              <a:cs typeface="Times New Roman"/>
            </a:endParaRPr>
          </a:p>
          <a:p>
            <a:pPr marL="271145" marR="203200" indent="-189230">
              <a:lnSpc>
                <a:spcPts val="1960"/>
              </a:lnSpc>
              <a:spcBef>
                <a:spcPts val="635"/>
              </a:spcBef>
              <a:buFont typeface="Arial MT"/>
              <a:buChar char="•"/>
              <a:tabLst>
                <a:tab pos="271780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neither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empty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string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(for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character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datetime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types)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zero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(for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numeric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types).</a:t>
            </a:r>
            <a:endParaRPr sz="1800">
              <a:latin typeface="Times New Roman"/>
              <a:cs typeface="Times New Roman"/>
            </a:endParaRPr>
          </a:p>
          <a:p>
            <a:pPr marL="1010285" lvl="1" indent="-173990">
              <a:lnSpc>
                <a:spcPct val="100000"/>
              </a:lnSpc>
              <a:spcBef>
                <a:spcPts val="585"/>
              </a:spcBef>
              <a:buSzPct val="94444"/>
              <a:buAutoNum type="arabicPeriod"/>
              <a:tabLst>
                <a:tab pos="1010919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continuous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variable:---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mean,median</a:t>
            </a:r>
            <a:endParaRPr sz="1800">
              <a:latin typeface="Times New Roman"/>
              <a:cs typeface="Times New Roman"/>
            </a:endParaRPr>
          </a:p>
          <a:p>
            <a:pPr marL="159131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present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 mean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effected,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effected.</a:t>
            </a:r>
            <a:endParaRPr sz="1800">
              <a:latin typeface="Times New Roman"/>
              <a:cs typeface="Times New Roman"/>
            </a:endParaRPr>
          </a:p>
          <a:p>
            <a:pPr marL="1010285" lvl="1" indent="-173990">
              <a:lnSpc>
                <a:spcPct val="100000"/>
              </a:lnSpc>
              <a:spcBef>
                <a:spcPts val="635"/>
              </a:spcBef>
              <a:buSzPct val="94444"/>
              <a:buAutoNum type="arabicPeriod" startAt="2"/>
              <a:tabLst>
                <a:tab pos="1010919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categorical variable: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--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mode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412" y="4062984"/>
            <a:ext cx="2552699" cy="23804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0855" y="4250436"/>
            <a:ext cx="4849367" cy="12801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084" y="1102888"/>
            <a:ext cx="229362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i="1" spc="10" dirty="0">
                <a:latin typeface="Times New Roman"/>
                <a:cs typeface="Times New Roman"/>
              </a:rPr>
              <a:t>EDA</a:t>
            </a:r>
            <a:r>
              <a:rPr i="1" spc="-140" dirty="0">
                <a:latin typeface="Times New Roman"/>
                <a:cs typeface="Times New Roman"/>
              </a:rPr>
              <a:t> </a:t>
            </a:r>
            <a:r>
              <a:rPr i="1" spc="10" dirty="0">
                <a:latin typeface="Times New Roman"/>
                <a:cs typeface="Times New Roman"/>
              </a:rPr>
              <a:t>CONTD..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97" y="1582796"/>
            <a:ext cx="4452620" cy="23977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09"/>
              </a:spcBef>
            </a:pPr>
            <a:r>
              <a:rPr sz="215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r>
              <a:rPr sz="1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201295" marR="5080" indent="-189230">
              <a:lnSpc>
                <a:spcPts val="1580"/>
              </a:lnSpc>
              <a:spcBef>
                <a:spcPts val="63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Outliers are values within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dataset that vary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greatly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from the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others—they're either much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larger,</a:t>
            </a:r>
            <a:r>
              <a:rPr sz="16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significantly</a:t>
            </a:r>
            <a:r>
              <a:rPr sz="16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smaller</a:t>
            </a:r>
            <a:endParaRPr sz="1650">
              <a:latin typeface="Times New Roman"/>
              <a:cs typeface="Times New Roman"/>
            </a:endParaRPr>
          </a:p>
          <a:p>
            <a:pPr marL="201295" marR="124460" indent="-189230">
              <a:lnSpc>
                <a:spcPts val="1580"/>
              </a:lnSpc>
              <a:spcBef>
                <a:spcPts val="840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can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have a big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impact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your statistical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analyses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treated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before analysis.</a:t>
            </a:r>
            <a:endParaRPr sz="1650">
              <a:latin typeface="Times New Roman"/>
              <a:cs typeface="Times New Roman"/>
            </a:endParaRPr>
          </a:p>
          <a:p>
            <a:pPr marL="201295" marR="281305" indent="-189230">
              <a:lnSpc>
                <a:spcPts val="158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6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treat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them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mostly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IQR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method.</a:t>
            </a:r>
            <a:endParaRPr sz="1650">
              <a:latin typeface="Times New Roman"/>
              <a:cs typeface="Times New Roman"/>
            </a:endParaRPr>
          </a:p>
          <a:p>
            <a:pPr marL="201295" indent="-18923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Boxplot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can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visualize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endParaRPr sz="16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7" y="4014216"/>
            <a:ext cx="4066032" cy="23957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8576" y="1321308"/>
            <a:ext cx="5355335" cy="23500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0727" y="4014216"/>
            <a:ext cx="5750051" cy="2497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868" y="1165265"/>
            <a:ext cx="394589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D</a:t>
            </a:r>
            <a:r>
              <a:rPr spc="-320" dirty="0"/>
              <a:t>A</a:t>
            </a:r>
            <a:r>
              <a:rPr spc="-229" dirty="0"/>
              <a:t>T</a:t>
            </a:r>
            <a:r>
              <a:rPr spc="15" dirty="0"/>
              <a:t>A</a:t>
            </a:r>
            <a:r>
              <a:rPr spc="-210" dirty="0"/>
              <a:t> </a:t>
            </a:r>
            <a:r>
              <a:rPr dirty="0"/>
              <a:t>VI</a:t>
            </a:r>
            <a:r>
              <a:rPr spc="20" dirty="0"/>
              <a:t>S</a:t>
            </a:r>
            <a:r>
              <a:rPr spc="5" dirty="0"/>
              <a:t>UA</a:t>
            </a:r>
            <a:r>
              <a:rPr spc="10" dirty="0"/>
              <a:t>L</a:t>
            </a:r>
            <a:r>
              <a:rPr spc="25" dirty="0"/>
              <a:t>I</a:t>
            </a:r>
            <a:r>
              <a:rPr spc="10" dirty="0"/>
              <a:t>Z</a:t>
            </a:r>
            <a:r>
              <a:rPr spc="-320" dirty="0"/>
              <a:t>A</a:t>
            </a:r>
            <a:r>
              <a:rPr spc="10" dirty="0"/>
              <a:t>T</a:t>
            </a:r>
            <a:r>
              <a:rPr spc="-5" dirty="0"/>
              <a:t>I</a:t>
            </a:r>
            <a:r>
              <a:rPr spc="35" dirty="0"/>
              <a:t>O</a:t>
            </a:r>
            <a:r>
              <a:rPr spc="15" dirty="0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2672" y="3535679"/>
            <a:ext cx="6205727" cy="31805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8204" y="1129283"/>
            <a:ext cx="8326120" cy="3820795"/>
            <a:chOff x="108204" y="1129283"/>
            <a:chExt cx="8326120" cy="38207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4" y="1751075"/>
              <a:ext cx="3223259" cy="31988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1307" y="1129283"/>
              <a:ext cx="3302507" cy="2308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04" y="1146994"/>
            <a:ext cx="394589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D</a:t>
            </a:r>
            <a:r>
              <a:rPr spc="-320" dirty="0"/>
              <a:t>A</a:t>
            </a:r>
            <a:r>
              <a:rPr spc="-229" dirty="0"/>
              <a:t>T</a:t>
            </a:r>
            <a:r>
              <a:rPr spc="15" dirty="0"/>
              <a:t>A</a:t>
            </a:r>
            <a:r>
              <a:rPr spc="-210" dirty="0"/>
              <a:t> </a:t>
            </a:r>
            <a:r>
              <a:rPr dirty="0"/>
              <a:t>VI</a:t>
            </a:r>
            <a:r>
              <a:rPr spc="20" dirty="0"/>
              <a:t>S</a:t>
            </a:r>
            <a:r>
              <a:rPr spc="5" dirty="0"/>
              <a:t>UA</a:t>
            </a:r>
            <a:r>
              <a:rPr spc="10" dirty="0"/>
              <a:t>L</a:t>
            </a:r>
            <a:r>
              <a:rPr spc="25" dirty="0"/>
              <a:t>I</a:t>
            </a:r>
            <a:r>
              <a:rPr spc="10" dirty="0"/>
              <a:t>Z</a:t>
            </a:r>
            <a:r>
              <a:rPr spc="-320" dirty="0"/>
              <a:t>A</a:t>
            </a:r>
            <a:r>
              <a:rPr spc="10" dirty="0"/>
              <a:t>T</a:t>
            </a:r>
            <a:r>
              <a:rPr spc="-5" dirty="0"/>
              <a:t>I</a:t>
            </a:r>
            <a:r>
              <a:rPr spc="35" dirty="0"/>
              <a:t>O</a:t>
            </a:r>
            <a:r>
              <a:rPr spc="15" dirty="0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3584" y="1862328"/>
            <a:ext cx="4913376" cy="3765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7053" y="1772682"/>
            <a:ext cx="8361680" cy="45313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950" b="1" i="1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</a:t>
            </a:r>
            <a:r>
              <a:rPr sz="1950" b="1" i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1950" b="1" i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</a:t>
            </a:r>
            <a:r>
              <a:rPr sz="1950" b="1" i="1" u="heavy" spc="-3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</a:t>
            </a:r>
            <a:r>
              <a:rPr sz="1950" b="1" i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1950" b="1" i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</a:t>
            </a:r>
            <a:r>
              <a:rPr sz="195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</a:t>
            </a:r>
            <a:r>
              <a:rPr sz="1950" b="1" i="1" u="heavy" spc="-2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1950" b="1" i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sz="1950" b="1" i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1950" b="1" i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1950" b="1" i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950" b="1" i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</a:t>
            </a:r>
            <a:r>
              <a:rPr sz="1950" b="1" i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</a:t>
            </a:r>
            <a:r>
              <a:rPr sz="1950" b="1" i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1950" b="1" i="1" u="heavy" spc="-3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1950" b="1" i="1" u="heavy" spc="-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endParaRPr sz="1950">
              <a:latin typeface="Verdana"/>
              <a:cs typeface="Verdana"/>
            </a:endParaRPr>
          </a:p>
          <a:p>
            <a:pPr marL="201295" marR="3747770" indent="-189230">
              <a:lnSpc>
                <a:spcPts val="1960"/>
              </a:lnSpc>
              <a:spcBef>
                <a:spcPts val="825"/>
              </a:spcBef>
              <a:buFont typeface="Arial MT"/>
              <a:buChar char="•"/>
              <a:tabLst>
                <a:tab pos="201930" algn="l"/>
                <a:tab pos="518795" algn="l"/>
                <a:tab pos="1678939" algn="l"/>
                <a:tab pos="2442845" algn="l"/>
                <a:tab pos="2760345" algn="l"/>
                <a:tab pos="3025140" algn="l"/>
                <a:tab pos="3632200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tion	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ix	is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ble	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ining  correlation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coefficients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 marL="201295" marR="3747770" indent="-189230">
              <a:lnSpc>
                <a:spcPts val="1970"/>
              </a:lnSpc>
              <a:spcBef>
                <a:spcPts val="81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18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cell</a:t>
            </a:r>
            <a:r>
              <a:rPr sz="18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table</a:t>
            </a:r>
            <a:r>
              <a:rPr sz="18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represents</a:t>
            </a:r>
            <a:r>
              <a:rPr sz="18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correlation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 marL="201295" indent="-18923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value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lies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between -1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  <a:p>
            <a:pPr marL="201295" marR="3746500" indent="-189230">
              <a:lnSpc>
                <a:spcPts val="1960"/>
              </a:lnSpc>
              <a:spcBef>
                <a:spcPts val="855"/>
              </a:spcBef>
              <a:buFont typeface="Arial MT"/>
              <a:buChar char="•"/>
              <a:tabLst>
                <a:tab pos="201930" algn="l"/>
                <a:tab pos="925830" algn="l"/>
                <a:tab pos="1586865" algn="l"/>
                <a:tab pos="2120265" algn="l"/>
                <a:tab pos="2642870" algn="l"/>
                <a:tab pos="3945254" algn="l"/>
                <a:tab pos="432498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tw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the  correlation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are:</a:t>
            </a:r>
            <a:endParaRPr sz="1800">
              <a:latin typeface="Times New Roman"/>
              <a:cs typeface="Times New Roman"/>
            </a:endParaRPr>
          </a:p>
          <a:p>
            <a:pPr marL="577850" marR="3746500" lvl="1" indent="-187960">
              <a:lnSpc>
                <a:spcPts val="1789"/>
              </a:lnSpc>
              <a:spcBef>
                <a:spcPts val="405"/>
              </a:spcBef>
              <a:buFont typeface="Wingdings"/>
              <a:buChar char=""/>
              <a:tabLst>
                <a:tab pos="578485" algn="l"/>
              </a:tabLst>
            </a:pPr>
            <a:r>
              <a:rPr sz="16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Magnitude:</a:t>
            </a:r>
            <a:r>
              <a:rPr sz="1650" b="1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larger</a:t>
            </a:r>
            <a:r>
              <a:rPr sz="165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magnitude,</a:t>
            </a:r>
            <a:r>
              <a:rPr sz="1650" spc="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stronger</a:t>
            </a:r>
            <a:r>
              <a:rPr sz="1650" spc="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650" spc="-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correlation.</a:t>
            </a:r>
            <a:endParaRPr sz="1650">
              <a:latin typeface="Times New Roman"/>
              <a:cs typeface="Times New Roman"/>
            </a:endParaRPr>
          </a:p>
          <a:p>
            <a:pPr marL="577850" marR="3747770" lvl="1" indent="-187960">
              <a:lnSpc>
                <a:spcPts val="1780"/>
              </a:lnSpc>
              <a:spcBef>
                <a:spcPts val="409"/>
              </a:spcBef>
              <a:buFont typeface="Wingdings"/>
              <a:buChar char=""/>
              <a:tabLst>
                <a:tab pos="578485" algn="l"/>
              </a:tabLst>
            </a:pPr>
            <a:r>
              <a:rPr sz="16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Sign:</a:t>
            </a:r>
            <a:r>
              <a:rPr sz="165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positive, there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3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regular correlation.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If negative,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inverse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correlation.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807720">
              <a:lnSpc>
                <a:spcPct val="100000"/>
              </a:lnSpc>
              <a:spcBef>
                <a:spcPts val="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hyper_tension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heat_disease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bmi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avg_glucose_level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904" y="1146994"/>
            <a:ext cx="394589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D</a:t>
            </a:r>
            <a:r>
              <a:rPr spc="-320" dirty="0"/>
              <a:t>A</a:t>
            </a:r>
            <a:r>
              <a:rPr spc="-229" dirty="0"/>
              <a:t>T</a:t>
            </a:r>
            <a:r>
              <a:rPr spc="15" dirty="0"/>
              <a:t>A</a:t>
            </a:r>
            <a:r>
              <a:rPr spc="-210" dirty="0"/>
              <a:t> </a:t>
            </a:r>
            <a:r>
              <a:rPr dirty="0"/>
              <a:t>VI</a:t>
            </a:r>
            <a:r>
              <a:rPr spc="20" dirty="0"/>
              <a:t>S</a:t>
            </a:r>
            <a:r>
              <a:rPr spc="5" dirty="0"/>
              <a:t>UA</a:t>
            </a:r>
            <a:r>
              <a:rPr spc="10" dirty="0"/>
              <a:t>L</a:t>
            </a:r>
            <a:r>
              <a:rPr spc="25" dirty="0"/>
              <a:t>I</a:t>
            </a:r>
            <a:r>
              <a:rPr spc="10" dirty="0"/>
              <a:t>Z</a:t>
            </a:r>
            <a:r>
              <a:rPr spc="-320" dirty="0"/>
              <a:t>A</a:t>
            </a:r>
            <a:r>
              <a:rPr spc="10" dirty="0"/>
              <a:t>T</a:t>
            </a:r>
            <a:r>
              <a:rPr spc="-5" dirty="0"/>
              <a:t>I</a:t>
            </a:r>
            <a:r>
              <a:rPr spc="35" dirty="0"/>
              <a:t>O</a:t>
            </a:r>
            <a:r>
              <a:rPr spc="1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7053" y="1745106"/>
            <a:ext cx="3233420" cy="263080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650" b="1" i="1" u="heavy" spc="-4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</a:t>
            </a:r>
            <a:r>
              <a:rPr sz="2650" b="1" i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</a:t>
            </a:r>
            <a:r>
              <a:rPr sz="265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sz="2650" b="1" i="1" u="heavy" spc="-4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</a:t>
            </a:r>
            <a:r>
              <a:rPr sz="2650" b="1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650" b="1" i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</a:t>
            </a:r>
            <a:r>
              <a:rPr sz="265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</a:t>
            </a:r>
            <a:r>
              <a:rPr sz="2650" b="1" i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650" b="1" i="1" u="heavy" spc="-4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2650" b="1" i="1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endParaRPr sz="2650">
              <a:latin typeface="Verdana"/>
              <a:cs typeface="Verdana"/>
            </a:endParaRPr>
          </a:p>
          <a:p>
            <a:pPr marL="201295" marR="5080" indent="-189230" algn="just">
              <a:lnSpc>
                <a:spcPts val="214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-6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5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plot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multiple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pairwise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bivariate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distributions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dataset,</a:t>
            </a:r>
            <a:r>
              <a:rPr sz="195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95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95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1950" spc="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1950">
              <a:latin typeface="Times New Roman"/>
              <a:cs typeface="Times New Roman"/>
            </a:endParaRPr>
          </a:p>
          <a:p>
            <a:pPr marL="201295" algn="just">
              <a:lnSpc>
                <a:spcPts val="2090"/>
              </a:lnSpc>
            </a:pP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.pairplot()</a:t>
            </a:r>
            <a:r>
              <a:rPr sz="19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function</a:t>
            </a:r>
            <a:endParaRPr sz="1950">
              <a:latin typeface="Times New Roman"/>
              <a:cs typeface="Times New Roman"/>
            </a:endParaRPr>
          </a:p>
          <a:p>
            <a:pPr marL="201295" marR="5080" indent="-189230" algn="just">
              <a:lnSpc>
                <a:spcPct val="915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diagonal plots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are treated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differently: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univariate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1950" spc="4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plot</a:t>
            </a:r>
            <a:r>
              <a:rPr sz="1950" spc="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950" spc="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drawn</a:t>
            </a:r>
            <a:r>
              <a:rPr sz="1950" spc="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015" y="4320051"/>
            <a:ext cx="15125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91895" algn="l"/>
              </a:tabLst>
            </a:pP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show	</a:t>
            </a:r>
            <a:r>
              <a:rPr sz="195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950" spc="3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8566" y="4320051"/>
            <a:ext cx="1312545" cy="5988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399415">
              <a:lnSpc>
                <a:spcPts val="2140"/>
              </a:lnSpc>
              <a:spcBef>
                <a:spcPts val="365"/>
              </a:spcBef>
              <a:tabLst>
                <a:tab pos="502920" algn="l"/>
                <a:tab pos="1101090" algn="l"/>
              </a:tabLst>
            </a:pPr>
            <a:r>
              <a:rPr sz="195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50" spc="-4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gin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l  the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ta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15" y="4591278"/>
            <a:ext cx="1577975" cy="5988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365"/>
              </a:spcBef>
              <a:tabLst>
                <a:tab pos="1352550" algn="l"/>
              </a:tabLst>
            </a:pP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dist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95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950" spc="3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tion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50" spc="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f 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column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547" y="1301496"/>
            <a:ext cx="5187695" cy="52379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4152"/>
            <a:ext cx="10058400" cy="2452370"/>
            <a:chOff x="0" y="4264152"/>
            <a:chExt cx="10058400" cy="2452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2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67" y="4264152"/>
              <a:ext cx="6909816" cy="23637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212" y="1180582"/>
            <a:ext cx="43351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FEATURE </a:t>
            </a:r>
            <a:r>
              <a:rPr spc="10" dirty="0"/>
              <a:t>ENGINEERING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297" y="1586022"/>
            <a:ext cx="9702165" cy="25647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150" b="1" i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ENCODING:</a:t>
            </a:r>
            <a:endParaRPr sz="2150">
              <a:latin typeface="Times New Roman"/>
              <a:cs typeface="Times New Roman"/>
            </a:endParaRPr>
          </a:p>
          <a:p>
            <a:pPr marL="295910" marR="5080" indent="-283845">
              <a:lnSpc>
                <a:spcPts val="1960"/>
              </a:lnSpc>
              <a:spcBef>
                <a:spcPts val="869"/>
              </a:spcBef>
              <a:buFont typeface="Arial MT"/>
              <a:buChar char="•"/>
              <a:tabLst>
                <a:tab pos="295910" algn="l"/>
                <a:tab pos="296545" algn="l"/>
                <a:tab pos="677545" algn="l"/>
                <a:tab pos="1510665" algn="l"/>
                <a:tab pos="2663825" algn="l"/>
                <a:tab pos="3586479" algn="l"/>
                <a:tab pos="3909060" algn="l"/>
                <a:tab pos="4972050" algn="l"/>
                <a:tab pos="5892165" algn="l"/>
                <a:tab pos="6240145" algn="l"/>
                <a:tab pos="6727825" algn="l"/>
                <a:tab pos="6971665" algn="l"/>
                <a:tab pos="7892415" algn="l"/>
                <a:tab pos="8789670" algn="l"/>
              </a:tabLst>
            </a:pPr>
            <a:r>
              <a:rPr sz="1800" spc="-1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lu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	to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nu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ol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th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hine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l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ning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lgo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m  understands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it.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 called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categorical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encoding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349250" indent="-33718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49250" algn="l"/>
                <a:tab pos="349885" algn="l"/>
              </a:tabLst>
            </a:pP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widely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techniques:</a:t>
            </a:r>
            <a:endParaRPr sz="180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20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Label</a:t>
            </a:r>
            <a:r>
              <a:rPr sz="16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Encoding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One-Hot</a:t>
            </a:r>
            <a:r>
              <a:rPr sz="16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Encoding</a:t>
            </a:r>
            <a:endParaRPr sz="1650">
              <a:latin typeface="Times New Roman"/>
              <a:cs typeface="Times New Roman"/>
            </a:endParaRPr>
          </a:p>
          <a:p>
            <a:pPr marL="295910" marR="6350" indent="-283845">
              <a:lnSpc>
                <a:spcPts val="1960"/>
              </a:lnSpc>
              <a:spcBef>
                <a:spcPts val="850"/>
              </a:spcBef>
              <a:buFont typeface="Arial MT"/>
              <a:buChar char="•"/>
              <a:tabLst>
                <a:tab pos="295910" algn="l"/>
                <a:tab pos="296545" algn="l"/>
                <a:tab pos="1002030" algn="l"/>
                <a:tab pos="2077085" algn="l"/>
                <a:tab pos="2371725" algn="l"/>
                <a:tab pos="2613660" algn="l"/>
                <a:tab pos="3460115" algn="l"/>
                <a:tab pos="4445635" algn="l"/>
                <a:tab pos="5480685" algn="l"/>
                <a:tab pos="5892800" algn="l"/>
                <a:tab pos="6840855" algn="l"/>
                <a:tab pos="7991475" algn="l"/>
                <a:tab pos="9022715" algn="l"/>
                <a:tab pos="9353550" algn="l"/>
              </a:tabLst>
            </a:pP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l	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pop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ing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ling	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go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	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s.	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this 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technique,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label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assigned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unique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integer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alphabetical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ordering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68011"/>
            <a:ext cx="10058400" cy="2048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452" y="1188116"/>
            <a:ext cx="48088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5" dirty="0"/>
              <a:t>FEATURE</a:t>
            </a:r>
            <a:r>
              <a:rPr sz="3300" spc="-75" dirty="0"/>
              <a:t> </a:t>
            </a:r>
            <a:r>
              <a:rPr sz="3300" spc="-5" dirty="0"/>
              <a:t>ENGINEERING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60993" y="1761266"/>
            <a:ext cx="249110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Balancing</a:t>
            </a:r>
            <a:r>
              <a:rPr sz="215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150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5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Dataset: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15" y="2139192"/>
            <a:ext cx="3606800" cy="183578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95910" marR="6985" indent="-283845" algn="just">
              <a:lnSpc>
                <a:spcPts val="1739"/>
              </a:lnSpc>
              <a:spcBef>
                <a:spcPts val="520"/>
              </a:spcBef>
              <a:buFont typeface="Arial MT"/>
              <a:buChar char="•"/>
              <a:tabLst>
                <a:tab pos="296545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When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 using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imbalanced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dataset,</a:t>
            </a:r>
            <a:endParaRPr sz="1800">
              <a:latin typeface="Times New Roman"/>
              <a:cs typeface="Times New Roman"/>
            </a:endParaRPr>
          </a:p>
          <a:p>
            <a:pPr marL="672465" marR="5080" lvl="1" indent="-282575" algn="just">
              <a:lnSpc>
                <a:spcPts val="1580"/>
              </a:lnSpc>
              <a:spcBef>
                <a:spcPts val="425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oversample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minority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class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using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replacement.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1650" spc="-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technique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oversampling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650">
              <a:latin typeface="Times New Roman"/>
              <a:cs typeface="Times New Roman"/>
            </a:endParaRPr>
          </a:p>
          <a:p>
            <a:pPr marL="672465" marR="5080" lvl="1" indent="-282575" algn="just">
              <a:lnSpc>
                <a:spcPts val="1580"/>
              </a:lnSpc>
              <a:spcBef>
                <a:spcPts val="420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Similarly,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randomly delete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rows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majority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match</a:t>
            </a:r>
            <a:r>
              <a:rPr sz="16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them</a:t>
            </a:r>
            <a:r>
              <a:rPr sz="16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6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minority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0951" y="3897902"/>
            <a:ext cx="294703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2490" algn="l"/>
                <a:tab pos="1842135" algn="l"/>
                <a:tab pos="2435225" algn="l"/>
              </a:tabLst>
            </a:pP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class	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which	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951" y="4099075"/>
            <a:ext cx="143129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undersampling</a:t>
            </a:r>
            <a:r>
              <a:rPr sz="165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.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0895" y="4351020"/>
            <a:ext cx="9530080" cy="2287905"/>
            <a:chOff x="310895" y="4351020"/>
            <a:chExt cx="9530080" cy="228790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515" y="4351020"/>
              <a:ext cx="2862072" cy="11109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0723" y="5148071"/>
              <a:ext cx="4809743" cy="950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95" y="5559552"/>
              <a:ext cx="4477511" cy="107899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85584" y="1828280"/>
            <a:ext cx="5535930" cy="8553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SMOTE</a:t>
            </a:r>
            <a:r>
              <a:rPr sz="1800" b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(Synthetic</a:t>
            </a:r>
            <a:r>
              <a:rPr sz="18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Minority</a:t>
            </a:r>
            <a:r>
              <a:rPr sz="1800" b="1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Oversampling</a:t>
            </a:r>
            <a:r>
              <a:rPr sz="1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Technique):</a:t>
            </a:r>
            <a:endParaRPr sz="1800">
              <a:latin typeface="Times New Roman"/>
              <a:cs typeface="Times New Roman"/>
            </a:endParaRPr>
          </a:p>
          <a:p>
            <a:pPr marL="295910" marR="5080" indent="-283845">
              <a:lnSpc>
                <a:spcPct val="1006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18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8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technique</a:t>
            </a:r>
            <a:r>
              <a:rPr sz="18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8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imbalanced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5584" y="2658878"/>
            <a:ext cx="553720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95910" algn="l"/>
                <a:tab pos="296545" algn="l"/>
                <a:tab pos="606425" algn="l"/>
                <a:tab pos="930910" algn="l"/>
                <a:tab pos="1204595" algn="l"/>
                <a:tab pos="2205990" algn="l"/>
                <a:tab pos="3119120" algn="l"/>
                <a:tab pos="3556635" algn="l"/>
                <a:tab pos="4789805" algn="l"/>
                <a:tab pos="5344795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	is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erf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	solution	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8967" y="2934733"/>
            <a:ext cx="221170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classification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problems.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5584" y="3212049"/>
            <a:ext cx="553529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95910" algn="l"/>
                <a:tab pos="296545" algn="l"/>
                <a:tab pos="1336040" algn="l"/>
                <a:tab pos="1750060" algn="l"/>
                <a:tab pos="2230755" algn="l"/>
                <a:tab pos="3388360" algn="l"/>
                <a:tab pos="3993515" algn="l"/>
                <a:tab pos="5086985" algn="l"/>
              </a:tabLst>
            </a:pP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is	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ithm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	th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	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erf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rm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	</a:t>
            </a:r>
            <a:r>
              <a:rPr sz="1800" b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5584" y="3487904"/>
            <a:ext cx="5535930" cy="14084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5910" marR="5080">
              <a:lnSpc>
                <a:spcPct val="101099"/>
              </a:lnSpc>
              <a:spcBef>
                <a:spcPts val="85"/>
              </a:spcBef>
            </a:pPr>
            <a:r>
              <a:rPr sz="1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augmentation</a:t>
            </a:r>
            <a:r>
              <a:rPr sz="1800" b="1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8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creating</a:t>
            </a:r>
            <a:r>
              <a:rPr sz="18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synthetic</a:t>
            </a:r>
            <a:r>
              <a:rPr sz="1800" b="1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b="1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points</a:t>
            </a:r>
            <a:r>
              <a:rPr sz="18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based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original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points.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295910" algn="l"/>
                <a:tab pos="296545" algn="l"/>
                <a:tab pos="590550" algn="l"/>
                <a:tab pos="875665" algn="l"/>
                <a:tab pos="1324610" algn="l"/>
                <a:tab pos="2505075" algn="l"/>
                <a:tab pos="3689985" algn="l"/>
                <a:tab pos="4116070" algn="l"/>
                <a:tab pos="4780915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It	is	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not	generating	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duplicates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,	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but	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rather	creating</a:t>
            </a:r>
            <a:endParaRPr sz="1800">
              <a:latin typeface="Times New Roman"/>
              <a:cs typeface="Times New Roman"/>
            </a:endParaRPr>
          </a:p>
          <a:p>
            <a:pPr marL="295910" marR="5080">
              <a:lnSpc>
                <a:spcPct val="1006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synthetic</a:t>
            </a:r>
            <a:r>
              <a:rPr sz="18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points</a:t>
            </a:r>
            <a:r>
              <a:rPr sz="18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slightly</a:t>
            </a:r>
            <a:r>
              <a:rPr sz="18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8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8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original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points.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8011"/>
            <a:ext cx="10058400" cy="2048510"/>
            <a:chOff x="0" y="4668011"/>
            <a:chExt cx="10058400" cy="2048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" y="5032248"/>
              <a:ext cx="2129027" cy="11231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9732" y="5018532"/>
              <a:ext cx="3105911" cy="115214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3648" y="1145518"/>
            <a:ext cx="1663064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SCALING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3605" y="1631934"/>
            <a:ext cx="9429750" cy="2043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Feature</a:t>
            </a:r>
            <a:r>
              <a:rPr sz="1800" b="1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Scaling </a:t>
            </a:r>
            <a:r>
              <a:rPr sz="18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or</a:t>
            </a:r>
            <a:r>
              <a:rPr sz="18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Standardization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295910" marR="5080" indent="-283845">
              <a:lnSpc>
                <a:spcPts val="1960"/>
              </a:lnSpc>
              <a:spcBef>
                <a:spcPts val="85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applied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independent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normalize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within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particular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range.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Normalization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performed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when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scale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feature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misleading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Scaling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weigh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all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features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equally.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speeding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up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the calculations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68011"/>
            <a:ext cx="10058400" cy="2048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840" y="1657556"/>
            <a:ext cx="363092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MODEL</a:t>
            </a:r>
            <a:r>
              <a:rPr sz="3300" spc="-190" dirty="0"/>
              <a:t> </a:t>
            </a:r>
            <a:r>
              <a:rPr sz="3300" spc="-5" dirty="0"/>
              <a:t>BUILDING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907790" y="2265894"/>
            <a:ext cx="8423275" cy="24053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applied on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check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which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gives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best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prediction.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applied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on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follows:</a:t>
            </a:r>
            <a:endParaRPr sz="180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20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6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19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65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r>
              <a:rPr sz="16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Classifier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Random</a:t>
            </a:r>
            <a:r>
              <a:rPr sz="16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Forest</a:t>
            </a:r>
            <a:r>
              <a:rPr sz="165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Classifier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Nearest</a:t>
            </a:r>
            <a:r>
              <a:rPr sz="16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Neighbour</a:t>
            </a:r>
            <a:r>
              <a:rPr sz="16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classifier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r>
              <a:rPr sz="165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Vector</a:t>
            </a:r>
            <a:r>
              <a:rPr sz="16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endParaRPr sz="1650">
              <a:latin typeface="Times New Roman"/>
              <a:cs typeface="Times New Roman"/>
            </a:endParaRPr>
          </a:p>
          <a:p>
            <a:pPr marL="672465" lvl="1" indent="-282575">
              <a:lnSpc>
                <a:spcPct val="100000"/>
              </a:lnSpc>
              <a:spcBef>
                <a:spcPts val="204"/>
              </a:spcBef>
              <a:buFont typeface="Wingdings"/>
              <a:buChar char=""/>
              <a:tabLst>
                <a:tab pos="673100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Naive</a:t>
            </a:r>
            <a:r>
              <a:rPr sz="16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Bayes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356" y="1340571"/>
            <a:ext cx="21697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J</a:t>
            </a:r>
            <a:r>
              <a:rPr sz="3300" spc="-10" dirty="0"/>
              <a:t>O</a:t>
            </a:r>
            <a:r>
              <a:rPr sz="3300" spc="25" dirty="0"/>
              <a:t>U</a:t>
            </a:r>
            <a:r>
              <a:rPr sz="3300" spc="-25" dirty="0"/>
              <a:t>R</a:t>
            </a:r>
            <a:r>
              <a:rPr sz="3300" spc="25" dirty="0"/>
              <a:t>N</a:t>
            </a:r>
            <a:r>
              <a:rPr sz="3300" spc="-10" dirty="0"/>
              <a:t>A</a:t>
            </a:r>
            <a:r>
              <a:rPr sz="3300" spc="-5" dirty="0"/>
              <a:t>L</a:t>
            </a:r>
            <a:r>
              <a:rPr sz="3300" dirty="0"/>
              <a:t>S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331470" y="2336292"/>
            <a:ext cx="9358630" cy="4170045"/>
            <a:chOff x="331470" y="2336292"/>
            <a:chExt cx="9358630" cy="41700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04" y="2342388"/>
              <a:ext cx="9346692" cy="41574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2772" y="2336292"/>
              <a:ext cx="5763895" cy="4170045"/>
            </a:xfrm>
            <a:custGeom>
              <a:avLst/>
              <a:gdLst/>
              <a:ahLst/>
              <a:cxnLst/>
              <a:rect l="l" t="t" r="r" b="b"/>
              <a:pathLst>
                <a:path w="5763895" h="4170045">
                  <a:moveTo>
                    <a:pt x="0" y="0"/>
                  </a:moveTo>
                  <a:lnTo>
                    <a:pt x="0" y="4169663"/>
                  </a:lnTo>
                </a:path>
                <a:path w="5763895" h="4170045">
                  <a:moveTo>
                    <a:pt x="1530095" y="0"/>
                  </a:moveTo>
                  <a:lnTo>
                    <a:pt x="1530095" y="4169663"/>
                  </a:lnTo>
                </a:path>
                <a:path w="5763895" h="4170045">
                  <a:moveTo>
                    <a:pt x="2804160" y="0"/>
                  </a:moveTo>
                  <a:lnTo>
                    <a:pt x="2804160" y="4169663"/>
                  </a:lnTo>
                </a:path>
                <a:path w="5763895" h="4170045">
                  <a:moveTo>
                    <a:pt x="4070604" y="0"/>
                  </a:moveTo>
                  <a:lnTo>
                    <a:pt x="4070604" y="4169663"/>
                  </a:lnTo>
                </a:path>
                <a:path w="5763895" h="4170045">
                  <a:moveTo>
                    <a:pt x="5763767" y="0"/>
                  </a:moveTo>
                  <a:lnTo>
                    <a:pt x="5763767" y="4169663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2232" y="2819400"/>
              <a:ext cx="9357360" cy="0"/>
            </a:xfrm>
            <a:custGeom>
              <a:avLst/>
              <a:gdLst/>
              <a:ahLst/>
              <a:cxnLst/>
              <a:rect l="l" t="t" r="r" b="b"/>
              <a:pathLst>
                <a:path w="9357360">
                  <a:moveTo>
                    <a:pt x="0" y="0"/>
                  </a:moveTo>
                  <a:lnTo>
                    <a:pt x="9357360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2232" y="2336292"/>
              <a:ext cx="9357360" cy="4170045"/>
            </a:xfrm>
            <a:custGeom>
              <a:avLst/>
              <a:gdLst/>
              <a:ahLst/>
              <a:cxnLst/>
              <a:rect l="l" t="t" r="r" b="b"/>
              <a:pathLst>
                <a:path w="9357360" h="4170045">
                  <a:moveTo>
                    <a:pt x="0" y="1799843"/>
                  </a:moveTo>
                  <a:lnTo>
                    <a:pt x="9357360" y="1799843"/>
                  </a:lnTo>
                </a:path>
                <a:path w="9357360" h="4170045">
                  <a:moveTo>
                    <a:pt x="0" y="3083052"/>
                  </a:moveTo>
                  <a:lnTo>
                    <a:pt x="9357360" y="3083052"/>
                  </a:lnTo>
                </a:path>
                <a:path w="9357360" h="4170045">
                  <a:moveTo>
                    <a:pt x="4571" y="0"/>
                  </a:moveTo>
                  <a:lnTo>
                    <a:pt x="4571" y="4169663"/>
                  </a:lnTo>
                </a:path>
                <a:path w="9357360" h="4170045">
                  <a:moveTo>
                    <a:pt x="9351264" y="0"/>
                  </a:moveTo>
                  <a:lnTo>
                    <a:pt x="9351264" y="4169663"/>
                  </a:lnTo>
                </a:path>
                <a:path w="9357360" h="4170045">
                  <a:moveTo>
                    <a:pt x="0" y="6095"/>
                  </a:moveTo>
                  <a:lnTo>
                    <a:pt x="9357360" y="6095"/>
                  </a:lnTo>
                </a:path>
                <a:path w="9357360" h="4170045">
                  <a:moveTo>
                    <a:pt x="0" y="4163568"/>
                  </a:moveTo>
                  <a:lnTo>
                    <a:pt x="9357360" y="4163568"/>
                  </a:lnTo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7923" y="2361668"/>
            <a:ext cx="3619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50" b="1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11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15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7589" y="2360210"/>
            <a:ext cx="5365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300" b="1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1538" y="2360210"/>
            <a:ext cx="8350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JO</a:t>
            </a: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URNA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2192" y="2360210"/>
            <a:ext cx="8534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AU</a:t>
            </a:r>
            <a:r>
              <a:rPr sz="1300" b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3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HO</a:t>
            </a: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8932" y="2360210"/>
            <a:ext cx="12522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CONCLUSIONS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422" y="2837183"/>
            <a:ext cx="1092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17728" y="2837183"/>
            <a:ext cx="78041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600">
              <a:lnSpc>
                <a:spcPct val="101600"/>
              </a:lnSpc>
              <a:spcBef>
                <a:spcPts val="95"/>
              </a:spcBef>
            </a:pPr>
            <a:r>
              <a:rPr sz="1300" spc="5" dirty="0">
                <a:latin typeface="Times New Roman"/>
                <a:cs typeface="Times New Roman"/>
              </a:rPr>
              <a:t>Elsevier </a:t>
            </a:r>
            <a:r>
              <a:rPr sz="1300" spc="10" dirty="0">
                <a:latin typeface="Times New Roman"/>
                <a:cs typeface="Times New Roman"/>
              </a:rPr>
              <a:t> (</a:t>
            </a:r>
            <a:r>
              <a:rPr sz="1300" dirty="0">
                <a:latin typeface="Times New Roman"/>
                <a:cs typeface="Times New Roman"/>
              </a:rPr>
              <a:t>F</a:t>
            </a:r>
            <a:r>
              <a:rPr sz="1300" spc="10" dirty="0">
                <a:latin typeface="Times New Roman"/>
                <a:cs typeface="Times New Roman"/>
              </a:rPr>
              <a:t>eb</a:t>
            </a:r>
            <a:r>
              <a:rPr sz="1300" dirty="0">
                <a:latin typeface="Times New Roman"/>
                <a:cs typeface="Times New Roman"/>
              </a:rPr>
              <a:t>-</a:t>
            </a:r>
            <a:r>
              <a:rPr sz="1300" spc="5" dirty="0">
                <a:latin typeface="Times New Roman"/>
                <a:cs typeface="Times New Roman"/>
              </a:rPr>
              <a:t>2022)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4579" y="2837183"/>
            <a:ext cx="86868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200" algn="just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latin typeface="Times New Roman"/>
                <a:cs typeface="Times New Roman"/>
              </a:rPr>
              <a:t>S. </a:t>
            </a:r>
            <a:r>
              <a:rPr sz="1300" spc="-15" dirty="0">
                <a:latin typeface="Times New Roman"/>
                <a:cs typeface="Times New Roman"/>
              </a:rPr>
              <a:t>Dev, </a:t>
            </a:r>
            <a:r>
              <a:rPr sz="1300" spc="5" dirty="0">
                <a:latin typeface="Times New Roman"/>
                <a:cs typeface="Times New Roman"/>
              </a:rPr>
              <a:t>H.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-15" dirty="0">
                <a:latin typeface="Times New Roman"/>
                <a:cs typeface="Times New Roman"/>
              </a:rPr>
              <a:t>Wang, </a:t>
            </a:r>
            <a:r>
              <a:rPr sz="1300" spc="5" dirty="0">
                <a:latin typeface="Times New Roman"/>
                <a:cs typeface="Times New Roman"/>
              </a:rPr>
              <a:t>C.S.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Nwosu</a:t>
            </a:r>
            <a:r>
              <a:rPr sz="1300" spc="-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et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5332" y="2360210"/>
            <a:ext cx="1567815" cy="110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25" marR="129539" algn="ctr">
              <a:lnSpc>
                <a:spcPct val="101499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3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LGO</a:t>
            </a: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RI</a:t>
            </a:r>
            <a:r>
              <a:rPr sz="1300" b="1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3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3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3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3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S  USED</a:t>
            </a:r>
            <a:endParaRPr sz="13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01600"/>
              </a:lnSpc>
              <a:spcBef>
                <a:spcPts val="585"/>
              </a:spcBef>
              <a:tabLst>
                <a:tab pos="393065" algn="l"/>
                <a:tab pos="753110" algn="l"/>
                <a:tab pos="986155" algn="l"/>
                <a:tab pos="1162050" algn="l"/>
              </a:tabLst>
            </a:pPr>
            <a:r>
              <a:rPr sz="1300" spc="5" dirty="0">
                <a:latin typeface="Times New Roman"/>
                <a:cs typeface="Times New Roman"/>
              </a:rPr>
              <a:t>D</a:t>
            </a:r>
            <a:r>
              <a:rPr sz="1300" spc="-100" dirty="0">
                <a:latin typeface="Times New Roman"/>
                <a:cs typeface="Times New Roman"/>
              </a:rPr>
              <a:t>T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10" dirty="0">
                <a:latin typeface="Times New Roman"/>
                <a:cs typeface="Times New Roman"/>
              </a:rPr>
              <a:t>R</a:t>
            </a:r>
            <a:r>
              <a:rPr sz="1300" spc="-120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5" dirty="0">
                <a:latin typeface="Times New Roman"/>
                <a:cs typeface="Times New Roman"/>
              </a:rPr>
              <a:t>N</a:t>
            </a:r>
            <a:r>
              <a:rPr sz="1300" spc="-10" dirty="0">
                <a:latin typeface="Times New Roman"/>
                <a:cs typeface="Times New Roman"/>
              </a:rPr>
              <a:t>N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10" dirty="0">
                <a:latin typeface="Times New Roman"/>
                <a:cs typeface="Times New Roman"/>
              </a:rPr>
              <a:t>C</a:t>
            </a:r>
            <a:r>
              <a:rPr sz="1300" spc="5" dirty="0">
                <a:latin typeface="Times New Roman"/>
                <a:cs typeface="Times New Roman"/>
              </a:rPr>
              <a:t>N</a:t>
            </a:r>
            <a:r>
              <a:rPr sz="1300" spc="-20" dirty="0">
                <a:latin typeface="Times New Roman"/>
                <a:cs typeface="Times New Roman"/>
              </a:rPr>
              <a:t>N</a:t>
            </a:r>
            <a:r>
              <a:rPr sz="1300" spc="5" dirty="0">
                <a:latin typeface="Times New Roman"/>
                <a:cs typeface="Times New Roman"/>
              </a:rPr>
              <a:t>,  </a:t>
            </a: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spc="5" dirty="0">
                <a:latin typeface="Times New Roman"/>
                <a:cs typeface="Times New Roman"/>
              </a:rPr>
              <a:t>V</a:t>
            </a:r>
            <a:r>
              <a:rPr sz="1300" spc="10" dirty="0">
                <a:latin typeface="Times New Roman"/>
                <a:cs typeface="Times New Roman"/>
              </a:rPr>
              <a:t>M,</a:t>
            </a:r>
            <a:r>
              <a:rPr sz="1300" dirty="0">
                <a:latin typeface="Times New Roman"/>
                <a:cs typeface="Times New Roman"/>
              </a:rPr>
              <a:t>		</a:t>
            </a:r>
            <a:r>
              <a:rPr sz="1300" spc="5" dirty="0">
                <a:latin typeface="Times New Roman"/>
                <a:cs typeface="Times New Roman"/>
              </a:rPr>
              <a:t>LA</a:t>
            </a: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spc="15" dirty="0">
                <a:latin typeface="Times New Roman"/>
                <a:cs typeface="Times New Roman"/>
              </a:rPr>
              <a:t>S</a:t>
            </a:r>
            <a:r>
              <a:rPr sz="1300" spc="-20" dirty="0">
                <a:latin typeface="Times New Roman"/>
                <a:cs typeface="Times New Roman"/>
              </a:rPr>
              <a:t>O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spc="5" dirty="0">
                <a:latin typeface="Times New Roman"/>
                <a:cs typeface="Times New Roman"/>
              </a:rPr>
              <a:t>Electric</a:t>
            </a:r>
            <a:r>
              <a:rPr sz="1300" spc="-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net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68504" y="2837183"/>
            <a:ext cx="29540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  <a:spcBef>
                <a:spcPts val="95"/>
              </a:spcBef>
            </a:pPr>
            <a:r>
              <a:rPr sz="1300" spc="5" dirty="0">
                <a:latin typeface="Times New Roman"/>
                <a:cs typeface="Times New Roman"/>
              </a:rPr>
              <a:t>Conclude that age, heart disease, average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glucose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level,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and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hypertension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are  the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most important factors for stroke analysis.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b="1" spc="5" dirty="0">
                <a:latin typeface="Times New Roman"/>
                <a:cs typeface="Times New Roman"/>
              </a:rPr>
              <a:t>Neural </a:t>
            </a:r>
            <a:r>
              <a:rPr sz="1300" b="1" spc="10" dirty="0">
                <a:latin typeface="Times New Roman"/>
                <a:cs typeface="Times New Roman"/>
              </a:rPr>
              <a:t>network </a:t>
            </a:r>
            <a:r>
              <a:rPr sz="1300" spc="5" dirty="0">
                <a:latin typeface="Times New Roman"/>
                <a:cs typeface="Times New Roman"/>
              </a:rPr>
              <a:t>using these four attributes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provides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highest accuracy rate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422" y="4153911"/>
            <a:ext cx="1092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9474" y="4153911"/>
            <a:ext cx="817244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2395">
              <a:lnSpc>
                <a:spcPct val="101600"/>
              </a:lnSpc>
              <a:spcBef>
                <a:spcPts val="95"/>
              </a:spcBef>
            </a:pPr>
            <a:r>
              <a:rPr sz="1300" spc="5" dirty="0">
                <a:latin typeface="Times New Roman"/>
                <a:cs typeface="Times New Roman"/>
              </a:rPr>
              <a:t>IJACSA </a:t>
            </a:r>
            <a:r>
              <a:rPr sz="1300" spc="10" dirty="0">
                <a:latin typeface="Times New Roman"/>
                <a:cs typeface="Times New Roman"/>
              </a:rPr>
              <a:t> (</a:t>
            </a:r>
            <a:r>
              <a:rPr sz="1300" spc="-10" dirty="0">
                <a:latin typeface="Times New Roman"/>
                <a:cs typeface="Times New Roman"/>
              </a:rPr>
              <a:t>N</a:t>
            </a:r>
            <a:r>
              <a:rPr sz="1300" spc="10" dirty="0">
                <a:latin typeface="Times New Roman"/>
                <a:cs typeface="Times New Roman"/>
              </a:rPr>
              <a:t>ov-</a:t>
            </a:r>
            <a:r>
              <a:rPr sz="1300" spc="5" dirty="0">
                <a:latin typeface="Times New Roman"/>
                <a:cs typeface="Times New Roman"/>
              </a:rPr>
              <a:t>2021)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3446" y="4153911"/>
            <a:ext cx="113919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99"/>
              </a:lnSpc>
              <a:spcBef>
                <a:spcPts val="95"/>
              </a:spcBef>
            </a:pPr>
            <a:r>
              <a:rPr sz="1300" spc="10" dirty="0">
                <a:latin typeface="Times New Roman"/>
                <a:cs typeface="Times New Roman"/>
              </a:rPr>
              <a:t>G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Sailasya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10" dirty="0">
                <a:latin typeface="Times New Roman"/>
                <a:cs typeface="Times New Roman"/>
              </a:rPr>
              <a:t>G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10" dirty="0">
                <a:latin typeface="Times New Roman"/>
                <a:cs typeface="Times New Roman"/>
              </a:rPr>
              <a:t>L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Aruna  </a:t>
            </a:r>
            <a:r>
              <a:rPr sz="1300" dirty="0">
                <a:latin typeface="Times New Roman"/>
                <a:cs typeface="Times New Roman"/>
              </a:rPr>
              <a:t>Kumari </a:t>
            </a:r>
            <a:r>
              <a:rPr sz="1300" spc="5" dirty="0">
                <a:latin typeface="Times New Roman"/>
                <a:cs typeface="Times New Roman"/>
              </a:rPr>
              <a:t> et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75332" y="4153911"/>
            <a:ext cx="15678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68350" algn="l"/>
              </a:tabLst>
            </a:pPr>
            <a:r>
              <a:rPr sz="1300" spc="5" dirty="0">
                <a:latin typeface="Times New Roman"/>
                <a:cs typeface="Times New Roman"/>
              </a:rPr>
              <a:t>Logist</a:t>
            </a:r>
            <a:r>
              <a:rPr sz="1300" spc="20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c</a:t>
            </a:r>
            <a:r>
              <a:rPr sz="1300" dirty="0">
                <a:latin typeface="Times New Roman"/>
                <a:cs typeface="Times New Roman"/>
              </a:rPr>
              <a:t>	R</a:t>
            </a:r>
            <a:r>
              <a:rPr sz="1300" spc="10" dirty="0">
                <a:latin typeface="Times New Roman"/>
                <a:cs typeface="Times New Roman"/>
              </a:rPr>
              <a:t>eg</a:t>
            </a:r>
            <a:r>
              <a:rPr sz="1300" dirty="0">
                <a:latin typeface="Times New Roman"/>
                <a:cs typeface="Times New Roman"/>
              </a:rPr>
              <a:t>r</a:t>
            </a:r>
            <a:r>
              <a:rPr sz="1300" spc="10" dirty="0">
                <a:latin typeface="Times New Roman"/>
                <a:cs typeface="Times New Roman"/>
              </a:rPr>
              <a:t>e</a:t>
            </a:r>
            <a:r>
              <a:rPr sz="1300" spc="5" dirty="0">
                <a:latin typeface="Times New Roman"/>
                <a:cs typeface="Times New Roman"/>
              </a:rPr>
              <a:t>ssio</a:t>
            </a:r>
            <a:r>
              <a:rPr sz="1300" spc="-5" dirty="0">
                <a:latin typeface="Times New Roman"/>
                <a:cs typeface="Times New Roman"/>
              </a:rPr>
              <a:t>n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75332" y="4355112"/>
            <a:ext cx="15690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DT </a:t>
            </a:r>
            <a:r>
              <a:rPr sz="1300" spc="2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classification, </a:t>
            </a:r>
            <a:r>
              <a:rPr sz="1300" spc="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75332" y="4556231"/>
            <a:ext cx="9575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Times New Roman"/>
                <a:cs typeface="Times New Roman"/>
              </a:rPr>
              <a:t>classification,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08580" y="4556231"/>
            <a:ext cx="43497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Times New Roman"/>
                <a:cs typeface="Times New Roman"/>
              </a:rPr>
              <a:t>KN</a:t>
            </a:r>
            <a:r>
              <a:rPr sz="1300" spc="-20" dirty="0">
                <a:latin typeface="Times New Roman"/>
                <a:cs typeface="Times New Roman"/>
              </a:rPr>
              <a:t>N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latin typeface="Times New Roman"/>
                <a:cs typeface="Times New Roman"/>
              </a:rPr>
              <a:t>Bayes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75332" y="4757432"/>
            <a:ext cx="99695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  <a:tabLst>
                <a:tab pos="582295" algn="l"/>
              </a:tabLst>
            </a:pP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spc="5" dirty="0">
                <a:latin typeface="Times New Roman"/>
                <a:cs typeface="Times New Roman"/>
              </a:rPr>
              <a:t>V</a:t>
            </a:r>
            <a:r>
              <a:rPr sz="1300" spc="10" dirty="0">
                <a:latin typeface="Times New Roman"/>
                <a:cs typeface="Times New Roman"/>
              </a:rPr>
              <a:t>M,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5" dirty="0">
                <a:latin typeface="Times New Roman"/>
                <a:cs typeface="Times New Roman"/>
              </a:rPr>
              <a:t>N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20" dirty="0">
                <a:latin typeface="Times New Roman"/>
                <a:cs typeface="Times New Roman"/>
              </a:rPr>
              <a:t>ï</a:t>
            </a:r>
            <a:r>
              <a:rPr sz="1300" spc="5" dirty="0">
                <a:latin typeface="Times New Roman"/>
                <a:cs typeface="Times New Roman"/>
              </a:rPr>
              <a:t>ve  classification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68504" y="4153911"/>
            <a:ext cx="295211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1300" b="1" spc="5" dirty="0">
                <a:latin typeface="Times New Roman"/>
                <a:cs typeface="Times New Roman"/>
              </a:rPr>
              <a:t>Naïve</a:t>
            </a:r>
            <a:r>
              <a:rPr sz="1300" b="1" spc="250" dirty="0">
                <a:latin typeface="Times New Roman"/>
                <a:cs typeface="Times New Roman"/>
              </a:rPr>
              <a:t> </a:t>
            </a:r>
            <a:r>
              <a:rPr sz="1300" b="1" spc="10" dirty="0">
                <a:latin typeface="Times New Roman"/>
                <a:cs typeface="Times New Roman"/>
              </a:rPr>
              <a:t>Bayes</a:t>
            </a:r>
            <a:r>
              <a:rPr sz="1300" b="1" spc="2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Classification</a:t>
            </a:r>
            <a:r>
              <a:rPr sz="1300" spc="2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performs</a:t>
            </a:r>
            <a:r>
              <a:rPr sz="1300" spc="254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best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with</a:t>
            </a:r>
            <a:r>
              <a:rPr sz="1300" dirty="0">
                <a:latin typeface="Times New Roman"/>
                <a:cs typeface="Times New Roman"/>
              </a:rPr>
              <a:t> an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accuracy of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82%.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4422" y="5437151"/>
            <a:ext cx="1092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6292" y="2837183"/>
            <a:ext cx="1400175" cy="363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1499"/>
              </a:lnSpc>
              <a:spcBef>
                <a:spcPts val="95"/>
              </a:spcBef>
            </a:pPr>
            <a:r>
              <a:rPr sz="1300" spc="10" dirty="0">
                <a:latin typeface="Times New Roman"/>
                <a:cs typeface="Times New Roman"/>
              </a:rPr>
              <a:t>A</a:t>
            </a:r>
            <a:r>
              <a:rPr sz="1300" spc="-80" dirty="0">
                <a:latin typeface="Times New Roman"/>
                <a:cs typeface="Times New Roman"/>
              </a:rPr>
              <a:t> </a:t>
            </a:r>
            <a:r>
              <a:rPr sz="1300" spc="10" dirty="0">
                <a:latin typeface="Times New Roman"/>
                <a:cs typeface="Times New Roman"/>
              </a:rPr>
              <a:t>pre</a:t>
            </a:r>
            <a:r>
              <a:rPr sz="1300" spc="5" dirty="0">
                <a:latin typeface="Times New Roman"/>
                <a:cs typeface="Times New Roman"/>
              </a:rPr>
              <a:t>di</a:t>
            </a:r>
            <a:r>
              <a:rPr sz="1300" spc="-5" dirty="0">
                <a:latin typeface="Times New Roman"/>
                <a:cs typeface="Times New Roman"/>
              </a:rPr>
              <a:t>c</a:t>
            </a:r>
            <a:r>
              <a:rPr sz="1300" spc="5" dirty="0">
                <a:latin typeface="Times New Roman"/>
                <a:cs typeface="Times New Roman"/>
              </a:rPr>
              <a:t>t</a:t>
            </a:r>
            <a:r>
              <a:rPr sz="1300" spc="20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ve  </a:t>
            </a:r>
            <a:r>
              <a:rPr sz="1300" dirty="0">
                <a:latin typeface="Times New Roman"/>
                <a:cs typeface="Times New Roman"/>
              </a:rPr>
              <a:t>analytics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approach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 stroke prediction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using machine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learning and neural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networks</a:t>
            </a:r>
            <a:endParaRPr sz="1300">
              <a:latin typeface="Times New Roman"/>
              <a:cs typeface="Times New Roman"/>
            </a:endParaRPr>
          </a:p>
          <a:p>
            <a:pPr marL="113030" marR="107314" indent="-635" algn="ctr">
              <a:lnSpc>
                <a:spcPct val="101499"/>
              </a:lnSpc>
              <a:spcBef>
                <a:spcPts val="865"/>
              </a:spcBef>
            </a:pPr>
            <a:r>
              <a:rPr sz="1300" dirty="0">
                <a:latin typeface="Times New Roman"/>
                <a:cs typeface="Times New Roman"/>
              </a:rPr>
              <a:t>Analyzing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the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Performance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Stroke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Prediction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using </a:t>
            </a:r>
            <a:r>
              <a:rPr sz="1300" spc="15" dirty="0">
                <a:latin typeface="Times New Roman"/>
                <a:cs typeface="Times New Roman"/>
              </a:rPr>
              <a:t>ML 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Classification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Algorithms</a:t>
            </a:r>
            <a:endParaRPr sz="1300">
              <a:latin typeface="Times New Roman"/>
              <a:cs typeface="Times New Roman"/>
            </a:endParaRPr>
          </a:p>
          <a:p>
            <a:pPr marL="132715" marR="125730" algn="ctr">
              <a:lnSpc>
                <a:spcPct val="101499"/>
              </a:lnSpc>
              <a:spcBef>
                <a:spcPts val="600"/>
              </a:spcBef>
            </a:pPr>
            <a:r>
              <a:rPr sz="1300" spc="5" dirty="0">
                <a:latin typeface="Times New Roman"/>
                <a:cs typeface="Times New Roman"/>
              </a:rPr>
              <a:t>Stroke Disease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Detection and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Prediction</a:t>
            </a:r>
            <a:r>
              <a:rPr sz="1300" spc="-5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Using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Robust Learning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Approaches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37891" y="5437151"/>
            <a:ext cx="1138555" cy="830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99"/>
              </a:lnSpc>
              <a:spcBef>
                <a:spcPts val="95"/>
              </a:spcBef>
            </a:pPr>
            <a:r>
              <a:rPr sz="1300" spc="5" dirty="0">
                <a:latin typeface="Times New Roman"/>
                <a:cs typeface="Times New Roman"/>
              </a:rPr>
              <a:t>Hindawi</a:t>
            </a:r>
            <a:r>
              <a:rPr sz="1300" spc="-6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Journal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of Healthcare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Engineering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(Nov-2021)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0036" y="5437151"/>
            <a:ext cx="10604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1499"/>
              </a:lnSpc>
              <a:spcBef>
                <a:spcPts val="95"/>
              </a:spcBef>
            </a:pPr>
            <a:r>
              <a:rPr sz="1300" spc="10" dirty="0">
                <a:latin typeface="Times New Roman"/>
                <a:cs typeface="Times New Roman"/>
              </a:rPr>
              <a:t>T </a:t>
            </a:r>
            <a:r>
              <a:rPr sz="1300" spc="-10" dirty="0">
                <a:latin typeface="Times New Roman"/>
                <a:cs typeface="Times New Roman"/>
              </a:rPr>
              <a:t>Tazin, </a:t>
            </a:r>
            <a:r>
              <a:rPr sz="1300" spc="10" dirty="0">
                <a:latin typeface="Times New Roman"/>
                <a:cs typeface="Times New Roman"/>
              </a:rPr>
              <a:t>Md 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Nur</a:t>
            </a:r>
            <a:r>
              <a:rPr sz="1300" spc="-6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A</a:t>
            </a:r>
            <a:r>
              <a:rPr sz="1300" spc="20" dirty="0">
                <a:latin typeface="Times New Roman"/>
                <a:cs typeface="Times New Roman"/>
              </a:rPr>
              <a:t>l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-10" dirty="0">
                <a:latin typeface="Times New Roman"/>
                <a:cs typeface="Times New Roman"/>
              </a:rPr>
              <a:t>m</a:t>
            </a:r>
            <a:r>
              <a:rPr sz="1300" spc="5" dirty="0">
                <a:latin typeface="Times New Roman"/>
                <a:cs typeface="Times New Roman"/>
              </a:rPr>
              <a:t>,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spc="10" dirty="0">
                <a:latin typeface="Times New Roman"/>
                <a:cs typeface="Times New Roman"/>
              </a:rPr>
              <a:t>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N  Dola, </a:t>
            </a:r>
            <a:r>
              <a:rPr sz="1300" spc="10" dirty="0">
                <a:latin typeface="Times New Roman"/>
                <a:cs typeface="Times New Roman"/>
              </a:rPr>
              <a:t>Md 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Sajibul Bari et </a:t>
            </a:r>
            <a:r>
              <a:rPr sz="1300" spc="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al.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75332" y="5437151"/>
            <a:ext cx="57785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spc="5" dirty="0">
                <a:latin typeface="Times New Roman"/>
                <a:cs typeface="Times New Roman"/>
              </a:rPr>
              <a:t>Logist</a:t>
            </a:r>
            <a:r>
              <a:rPr sz="1300" spc="20" dirty="0">
                <a:latin typeface="Times New Roman"/>
                <a:cs typeface="Times New Roman"/>
              </a:rPr>
              <a:t>i</a:t>
            </a:r>
            <a:r>
              <a:rPr sz="1300" spc="5" dirty="0">
                <a:latin typeface="Times New Roman"/>
                <a:cs typeface="Times New Roman"/>
              </a:rPr>
              <a:t>c  (LR),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71623" y="5437151"/>
            <a:ext cx="776605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latin typeface="Times New Roman"/>
                <a:cs typeface="Times New Roman"/>
              </a:rPr>
              <a:t>Regression</a:t>
            </a:r>
            <a:endParaRPr sz="13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1300" spc="10" dirty="0">
                <a:latin typeface="Times New Roman"/>
                <a:cs typeface="Times New Roman"/>
              </a:rPr>
              <a:t>DT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75332" y="5839471"/>
            <a:ext cx="1569720" cy="629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51915" algn="l"/>
              </a:tabLst>
            </a:pPr>
            <a:r>
              <a:rPr sz="1300" dirty="0">
                <a:latin typeface="Times New Roman"/>
                <a:cs typeface="Times New Roman"/>
              </a:rPr>
              <a:t>C</a:t>
            </a:r>
            <a:r>
              <a:rPr sz="1300" spc="20" dirty="0">
                <a:latin typeface="Times New Roman"/>
                <a:cs typeface="Times New Roman"/>
              </a:rPr>
              <a:t>l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ssi</a:t>
            </a:r>
            <a:r>
              <a:rPr sz="1300" spc="10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i</a:t>
            </a:r>
            <a:r>
              <a:rPr sz="1300" spc="10" dirty="0">
                <a:latin typeface="Times New Roman"/>
                <a:cs typeface="Times New Roman"/>
              </a:rPr>
              <a:t>c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20" dirty="0">
                <a:latin typeface="Times New Roman"/>
                <a:cs typeface="Times New Roman"/>
              </a:rPr>
              <a:t>t</a:t>
            </a:r>
            <a:r>
              <a:rPr sz="1300" spc="5" dirty="0">
                <a:latin typeface="Times New Roman"/>
                <a:cs typeface="Times New Roman"/>
              </a:rPr>
              <a:t>ion,</a:t>
            </a:r>
            <a:r>
              <a:rPr sz="1300" dirty="0">
                <a:latin typeface="Times New Roman"/>
                <a:cs typeface="Times New Roman"/>
              </a:rPr>
              <a:t>	R</a:t>
            </a:r>
            <a:r>
              <a:rPr sz="1300" spc="10" dirty="0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ts val="1580"/>
              </a:lnSpc>
              <a:spcBef>
                <a:spcPts val="60"/>
              </a:spcBef>
              <a:tabLst>
                <a:tab pos="1313180" algn="l"/>
              </a:tabLst>
            </a:pPr>
            <a:r>
              <a:rPr sz="1300" dirty="0">
                <a:latin typeface="Times New Roman"/>
                <a:cs typeface="Times New Roman"/>
              </a:rPr>
              <a:t>C</a:t>
            </a:r>
            <a:r>
              <a:rPr sz="1300" spc="20" dirty="0">
                <a:latin typeface="Times New Roman"/>
                <a:cs typeface="Times New Roman"/>
              </a:rPr>
              <a:t>l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ssi</a:t>
            </a:r>
            <a:r>
              <a:rPr sz="1300" spc="10" dirty="0">
                <a:latin typeface="Times New Roman"/>
                <a:cs typeface="Times New Roman"/>
              </a:rPr>
              <a:t>f</a:t>
            </a:r>
            <a:r>
              <a:rPr sz="1300" spc="5" dirty="0">
                <a:latin typeface="Times New Roman"/>
                <a:cs typeface="Times New Roman"/>
              </a:rPr>
              <a:t>i</a:t>
            </a:r>
            <a:r>
              <a:rPr sz="1300" spc="10" dirty="0">
                <a:latin typeface="Times New Roman"/>
                <a:cs typeface="Times New Roman"/>
              </a:rPr>
              <a:t>c</a:t>
            </a:r>
            <a:r>
              <a:rPr sz="1300" spc="-5" dirty="0">
                <a:latin typeface="Times New Roman"/>
                <a:cs typeface="Times New Roman"/>
              </a:rPr>
              <a:t>a</a:t>
            </a:r>
            <a:r>
              <a:rPr sz="1300" spc="20" dirty="0">
                <a:latin typeface="Times New Roman"/>
                <a:cs typeface="Times New Roman"/>
              </a:rPr>
              <a:t>t</a:t>
            </a:r>
            <a:r>
              <a:rPr sz="1300" spc="5" dirty="0">
                <a:latin typeface="Times New Roman"/>
                <a:cs typeface="Times New Roman"/>
              </a:rPr>
              <a:t>ion,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10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nd  </a:t>
            </a:r>
            <a:r>
              <a:rPr sz="1300" spc="-20" dirty="0">
                <a:latin typeface="Times New Roman"/>
                <a:cs typeface="Times New Roman"/>
              </a:rPr>
              <a:t>Voting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Classifier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68504" y="5437151"/>
            <a:ext cx="295148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b="1" spc="10" dirty="0">
                <a:latin typeface="Times New Roman"/>
                <a:cs typeface="Times New Roman"/>
              </a:rPr>
              <a:t>Random</a:t>
            </a:r>
            <a:r>
              <a:rPr sz="1300" b="1" spc="105" dirty="0">
                <a:latin typeface="Times New Roman"/>
                <a:cs typeface="Times New Roman"/>
              </a:rPr>
              <a:t> </a:t>
            </a:r>
            <a:r>
              <a:rPr sz="1300" b="1" dirty="0">
                <a:latin typeface="Times New Roman"/>
                <a:cs typeface="Times New Roman"/>
              </a:rPr>
              <a:t>forest</a:t>
            </a:r>
            <a:r>
              <a:rPr sz="1300" b="1" spc="15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method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outperforms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other </a:t>
            </a:r>
            <a:r>
              <a:rPr sz="1300" spc="-31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methods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</a:t>
            </a:r>
            <a:r>
              <a:rPr sz="1300" spc="10" dirty="0">
                <a:latin typeface="Times New Roman"/>
                <a:cs typeface="Times New Roman"/>
              </a:rPr>
              <a:t> brain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stroke</a:t>
            </a:r>
            <a:r>
              <a:rPr sz="1300" spc="-5" dirty="0">
                <a:latin typeface="Times New Roman"/>
                <a:cs typeface="Times New Roman"/>
              </a:rPr>
              <a:t> </a:t>
            </a:r>
            <a:r>
              <a:rPr sz="1300" spc="5" dirty="0">
                <a:latin typeface="Times New Roman"/>
                <a:cs typeface="Times New Roman"/>
              </a:rPr>
              <a:t>forecasting.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47288"/>
            <a:ext cx="10058400" cy="3268979"/>
            <a:chOff x="0" y="3447288"/>
            <a:chExt cx="10058400" cy="32689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2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0636" y="3447288"/>
              <a:ext cx="6286499" cy="28681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887" y="1259740"/>
            <a:ext cx="46240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LOGISTIC</a:t>
            </a:r>
            <a:r>
              <a:rPr sz="3300" spc="-55" dirty="0"/>
              <a:t> </a:t>
            </a:r>
            <a:r>
              <a:rPr sz="3300" spc="-5" dirty="0"/>
              <a:t>REGRESSION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372822" y="2011209"/>
            <a:ext cx="8770620" cy="11322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5910" marR="5080" indent="-283845">
              <a:lnSpc>
                <a:spcPct val="101099"/>
              </a:lnSpc>
              <a:spcBef>
                <a:spcPts val="8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estimates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probability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an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event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occurring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independent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Since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outcome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probability,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dependent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variable 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bounded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0 and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54936"/>
            <a:ext cx="10058400" cy="4561840"/>
            <a:chOff x="0" y="2154936"/>
            <a:chExt cx="10058400" cy="4561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292" y="2154936"/>
              <a:ext cx="4933187" cy="32202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887" y="1259740"/>
            <a:ext cx="55816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DECISION</a:t>
            </a:r>
            <a:r>
              <a:rPr sz="3300" spc="-105" dirty="0"/>
              <a:t> </a:t>
            </a:r>
            <a:r>
              <a:rPr sz="3300" dirty="0"/>
              <a:t>TREE</a:t>
            </a:r>
            <a:r>
              <a:rPr sz="3300" spc="-70" dirty="0"/>
              <a:t> </a:t>
            </a:r>
            <a:r>
              <a:rPr sz="3300" spc="-5" dirty="0"/>
              <a:t>CLASSIFIER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234164" y="2171216"/>
            <a:ext cx="4628515" cy="36214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5910" marR="90170" indent="-283845">
              <a:lnSpc>
                <a:spcPct val="101099"/>
              </a:lnSpc>
              <a:spcBef>
                <a:spcPts val="8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ll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Gr</a:t>
            </a:r>
            <a:r>
              <a:rPr sz="1800" b="1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dy</a:t>
            </a:r>
            <a:r>
              <a:rPr sz="1800" b="1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lgorit</a:t>
            </a:r>
            <a:r>
              <a:rPr sz="1800" b="1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18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  makes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optimal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choice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each stage.</a:t>
            </a:r>
            <a:endParaRPr sz="1800">
              <a:latin typeface="Times New Roman"/>
              <a:cs typeface="Times New Roman"/>
            </a:endParaRPr>
          </a:p>
          <a:p>
            <a:pPr marL="295910" marR="110489" indent="-283845">
              <a:lnSpc>
                <a:spcPts val="2180"/>
              </a:lnSpc>
              <a:spcBef>
                <a:spcPts val="7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starts from the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Root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 &amp; branches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off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solutions.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ts val="2100"/>
              </a:lnSpc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Root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present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beginning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295910" marR="596265">
              <a:lnSpc>
                <a:spcPct val="1006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Tree,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where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population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divided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according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factors.</a:t>
            </a:r>
            <a:endParaRPr sz="1800">
              <a:latin typeface="Times New Roman"/>
              <a:cs typeface="Times New Roman"/>
            </a:endParaRPr>
          </a:p>
          <a:p>
            <a:pPr marL="295910" marR="175260" indent="-283845">
              <a:lnSpc>
                <a:spcPct val="1006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Decision/Internal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Root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node.</a:t>
            </a:r>
            <a:endParaRPr sz="1800">
              <a:latin typeface="Times New Roman"/>
              <a:cs typeface="Times New Roman"/>
            </a:endParaRPr>
          </a:p>
          <a:p>
            <a:pPr marL="295910" marR="5080" indent="-283845">
              <a:lnSpc>
                <a:spcPct val="1008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Terminal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node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further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split is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possible,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Here we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decision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(yes/no).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Sub-tree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Sub-section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tree.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18944"/>
            <a:ext cx="10058400" cy="4497705"/>
            <a:chOff x="0" y="2218944"/>
            <a:chExt cx="10058400" cy="4497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9055" y="2218944"/>
              <a:ext cx="5207507" cy="32644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482" y="1166926"/>
            <a:ext cx="541020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RANDOM</a:t>
            </a:r>
            <a:r>
              <a:rPr spc="-10" dirty="0"/>
              <a:t> </a:t>
            </a:r>
            <a:r>
              <a:rPr spc="5" dirty="0"/>
              <a:t>FOREST</a:t>
            </a:r>
            <a:r>
              <a:rPr spc="-65" dirty="0"/>
              <a:t> </a:t>
            </a:r>
            <a:r>
              <a:rPr spc="10" dirty="0"/>
              <a:t>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563" y="2233607"/>
            <a:ext cx="3583940" cy="2138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63500" indent="-283845">
              <a:lnSpc>
                <a:spcPct val="101499"/>
              </a:lnSpc>
              <a:spcBef>
                <a:spcPts val="9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Random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forest classifier creates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set </a:t>
            </a: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decision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trees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from a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randomly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selected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subset of the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19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set.</a:t>
            </a:r>
            <a:endParaRPr sz="1950">
              <a:latin typeface="Times New Roman"/>
              <a:cs typeface="Times New Roman"/>
            </a:endParaRPr>
          </a:p>
          <a:p>
            <a:pPr marL="295910" marR="5080" indent="-283845">
              <a:lnSpc>
                <a:spcPct val="101499"/>
              </a:lnSpc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collects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votes from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9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trees</a:t>
            </a:r>
            <a:r>
              <a:rPr sz="19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decide </a:t>
            </a:r>
            <a:r>
              <a:rPr sz="1950" spc="-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final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prediction.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03704"/>
            <a:ext cx="10058400" cy="4512945"/>
            <a:chOff x="0" y="2203704"/>
            <a:chExt cx="10058400" cy="4512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9715" y="2203704"/>
              <a:ext cx="3764280" cy="31592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482" y="1166926"/>
            <a:ext cx="66465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K-NEAREST</a:t>
            </a:r>
            <a:r>
              <a:rPr spc="-95" dirty="0"/>
              <a:t> </a:t>
            </a:r>
            <a:r>
              <a:rPr spc="10" dirty="0"/>
              <a:t>NEIGHBOUR</a:t>
            </a:r>
            <a:r>
              <a:rPr spc="-20" dirty="0"/>
              <a:t> </a:t>
            </a:r>
            <a:r>
              <a:rPr spc="10" dirty="0"/>
              <a:t>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4164" y="2171216"/>
            <a:ext cx="5583555" cy="33451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KNN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uses the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entire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set.</a:t>
            </a:r>
            <a:endParaRPr sz="1800">
              <a:latin typeface="Times New Roman"/>
              <a:cs typeface="Times New Roman"/>
            </a:endParaRPr>
          </a:p>
          <a:p>
            <a:pPr marL="295910" marR="5080" indent="-283845">
              <a:lnSpc>
                <a:spcPct val="1006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called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Lazy</a:t>
            </a:r>
            <a:r>
              <a:rPr sz="1800" b="1" i="1" spc="-45" dirty="0">
                <a:solidFill>
                  <a:srgbClr val="D15D01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Algorithm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18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because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learns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during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testing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phase.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20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lue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k’</a:t>
            </a:r>
            <a:r>
              <a:rPr sz="18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672465" marR="33020" lvl="1" indent="-281940">
              <a:lnSpc>
                <a:spcPct val="100600"/>
              </a:lnSpc>
              <a:spcBef>
                <a:spcPts val="15"/>
              </a:spcBef>
              <a:buFont typeface="Wingdings"/>
              <a:buChar char=""/>
              <a:tabLst>
                <a:tab pos="673100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k=1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leads 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over fitting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’-</a:t>
            </a:r>
            <a:r>
              <a:rPr sz="18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good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training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phase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bad in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testing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phase.</a:t>
            </a:r>
            <a:endParaRPr sz="1800">
              <a:latin typeface="Times New Roman"/>
              <a:cs typeface="Times New Roman"/>
            </a:endParaRPr>
          </a:p>
          <a:p>
            <a:pPr marL="672465" marR="269875" lvl="1" indent="-281940">
              <a:lnSpc>
                <a:spcPct val="100600"/>
              </a:lnSpc>
              <a:spcBef>
                <a:spcPts val="10"/>
              </a:spcBef>
              <a:buFont typeface="Wingdings"/>
              <a:buChar char=""/>
              <a:tabLst>
                <a:tab pos="673100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k=high then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leads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under</a:t>
            </a:r>
            <a:r>
              <a:rPr sz="1800" b="1" i="1" spc="5" dirty="0">
                <a:solidFill>
                  <a:srgbClr val="D15D01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fitting</a:t>
            </a:r>
            <a:r>
              <a:rPr sz="1800" i="1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1800" i="1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perform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poor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both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training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testing phase.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Choose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k value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odd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break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tie in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Binary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class.</a:t>
            </a:r>
            <a:endParaRPr sz="1800">
              <a:latin typeface="Times New Roman"/>
              <a:cs typeface="Times New Roman"/>
            </a:endParaRPr>
          </a:p>
          <a:p>
            <a:pPr marL="295910" marR="273685" indent="-283845">
              <a:lnSpc>
                <a:spcPts val="2180"/>
              </a:lnSpc>
              <a:spcBef>
                <a:spcPts val="6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K-value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chosen from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‘</a:t>
            </a:r>
            <a:r>
              <a:rPr sz="1800" b="1" i="1" spc="5" dirty="0">
                <a:solidFill>
                  <a:srgbClr val="D15D01"/>
                </a:solidFill>
                <a:latin typeface="Times New Roman"/>
                <a:cs typeface="Times New Roman"/>
              </a:rPr>
              <a:t>Elbow </a:t>
            </a:r>
            <a:r>
              <a:rPr sz="1800" b="1" i="1" dirty="0">
                <a:solidFill>
                  <a:srgbClr val="D15D01"/>
                </a:solidFill>
                <a:latin typeface="Times New Roman"/>
                <a:cs typeface="Times New Roman"/>
              </a:rPr>
              <a:t>curve </a:t>
            </a:r>
            <a:r>
              <a:rPr sz="1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(k-value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v/s </a:t>
            </a:r>
            <a:r>
              <a:rPr sz="1800" b="1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error)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18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sudden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drop in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error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rate.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23232"/>
            <a:ext cx="10058400" cy="2193290"/>
            <a:chOff x="0" y="4523232"/>
            <a:chExt cx="10058400" cy="2193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2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3139" y="4523232"/>
              <a:ext cx="5382767" cy="21137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425" y="1086002"/>
            <a:ext cx="56584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/>
              <a:t>SUPPORT</a:t>
            </a:r>
            <a:r>
              <a:rPr sz="3300" spc="-150" dirty="0"/>
              <a:t> </a:t>
            </a:r>
            <a:r>
              <a:rPr sz="3300" spc="-10" dirty="0"/>
              <a:t>VECTOR</a:t>
            </a:r>
            <a:r>
              <a:rPr sz="3300" spc="-40" dirty="0"/>
              <a:t> </a:t>
            </a:r>
            <a:r>
              <a:rPr sz="3300" spc="-5" dirty="0"/>
              <a:t>MACHINE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144273" y="1669733"/>
            <a:ext cx="5654675" cy="27920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5910" marR="156210" indent="-283845">
              <a:lnSpc>
                <a:spcPct val="101099"/>
              </a:lnSpc>
              <a:spcBef>
                <a:spcPts val="8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items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plot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n-dimensional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space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(n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:-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no.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features).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mostly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 classification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problems.</a:t>
            </a:r>
            <a:endParaRPr sz="1800">
              <a:latin typeface="Times New Roman"/>
              <a:cs typeface="Times New Roman"/>
            </a:endParaRPr>
          </a:p>
          <a:p>
            <a:pPr marL="295910" marR="589280" indent="-283845">
              <a:lnSpc>
                <a:spcPct val="1006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SVM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classifier is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frontier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best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segregates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two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classes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1800" b="1" spc="5" dirty="0">
                <a:solidFill>
                  <a:srgbClr val="D15D01"/>
                </a:solidFill>
                <a:latin typeface="Times New Roman"/>
                <a:cs typeface="Times New Roman"/>
              </a:rPr>
              <a:t>Hyperplane</a:t>
            </a:r>
            <a:r>
              <a:rPr sz="1800" b="1" spc="10" dirty="0">
                <a:solidFill>
                  <a:srgbClr val="D15D0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/ line.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SVM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has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technique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called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EF522A"/>
                </a:solidFill>
                <a:latin typeface="Times New Roman"/>
                <a:cs typeface="Times New Roman"/>
              </a:rPr>
              <a:t> </a:t>
            </a:r>
            <a:r>
              <a:rPr sz="1800" b="1" u="heavy" spc="5" dirty="0">
                <a:solidFill>
                  <a:srgbClr val="EF522A"/>
                </a:solidFill>
                <a:uFill>
                  <a:solidFill>
                    <a:srgbClr val="EF522A"/>
                  </a:solidFill>
                </a:uFill>
                <a:latin typeface="Times New Roman"/>
                <a:cs typeface="Times New Roman"/>
              </a:rPr>
              <a:t>kernel</a:t>
            </a:r>
            <a:r>
              <a:rPr sz="1800" b="1" spc="15" dirty="0">
                <a:solidFill>
                  <a:srgbClr val="EF522A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trick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function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takes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low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dimensional input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space</a:t>
            </a:r>
            <a:endParaRPr sz="1800">
              <a:latin typeface="Times New Roman"/>
              <a:cs typeface="Times New Roman"/>
            </a:endParaRPr>
          </a:p>
          <a:p>
            <a:pPr marL="295910" marR="5080">
              <a:lnSpc>
                <a:spcPct val="100800"/>
              </a:lnSpc>
              <a:spcBef>
                <a:spcPts val="5"/>
              </a:spcBef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transforms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dimensional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space (i.e. it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converts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separable problem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separable problem.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spc="-4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mostly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useful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non-linear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separation problem).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5935" y="1383791"/>
            <a:ext cx="3439667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03320"/>
            <a:ext cx="10058400" cy="3013075"/>
            <a:chOff x="0" y="3703320"/>
            <a:chExt cx="10058400" cy="3013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3924299"/>
              <a:ext cx="3936491" cy="2057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215" y="3703320"/>
              <a:ext cx="3552443" cy="295960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NAIVE</a:t>
            </a:r>
            <a:r>
              <a:rPr spc="-100" dirty="0"/>
              <a:t> </a:t>
            </a:r>
            <a:r>
              <a:rPr spc="-40" dirty="0"/>
              <a:t>BAYES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5910" marR="5080" indent="-283845">
              <a:lnSpc>
                <a:spcPct val="101099"/>
              </a:lnSpc>
              <a:spcBef>
                <a:spcPts val="8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pc="5" dirty="0"/>
              <a:t>Naive</a:t>
            </a:r>
            <a:r>
              <a:rPr spc="120" dirty="0"/>
              <a:t> </a:t>
            </a:r>
            <a:r>
              <a:rPr spc="5" dirty="0"/>
              <a:t>Bayes</a:t>
            </a:r>
            <a:r>
              <a:rPr spc="135" dirty="0"/>
              <a:t> </a:t>
            </a:r>
            <a:r>
              <a:rPr dirty="0"/>
              <a:t>classifier</a:t>
            </a:r>
            <a:r>
              <a:rPr spc="125" dirty="0"/>
              <a:t> </a:t>
            </a:r>
            <a:r>
              <a:rPr dirty="0"/>
              <a:t>assumes</a:t>
            </a:r>
            <a:r>
              <a:rPr spc="135" dirty="0"/>
              <a:t> </a:t>
            </a:r>
            <a:r>
              <a:rPr spc="5" dirty="0"/>
              <a:t>that</a:t>
            </a:r>
            <a:r>
              <a:rPr spc="120" dirty="0"/>
              <a:t> </a:t>
            </a:r>
            <a:r>
              <a:rPr spc="5" dirty="0"/>
              <a:t>the</a:t>
            </a:r>
            <a:r>
              <a:rPr spc="120" dirty="0"/>
              <a:t> </a:t>
            </a:r>
            <a:r>
              <a:rPr dirty="0"/>
              <a:t>features</a:t>
            </a:r>
            <a:r>
              <a:rPr spc="150" dirty="0"/>
              <a:t> </a:t>
            </a:r>
            <a:r>
              <a:rPr dirty="0"/>
              <a:t>we</a:t>
            </a:r>
            <a:r>
              <a:rPr spc="125" dirty="0"/>
              <a:t> </a:t>
            </a:r>
            <a:r>
              <a:rPr spc="10" dirty="0"/>
              <a:t>use</a:t>
            </a:r>
            <a:r>
              <a:rPr spc="125" dirty="0"/>
              <a:t> </a:t>
            </a:r>
            <a:r>
              <a:rPr spc="-5" dirty="0"/>
              <a:t>to</a:t>
            </a:r>
            <a:r>
              <a:rPr spc="150" dirty="0"/>
              <a:t> </a:t>
            </a:r>
            <a:r>
              <a:rPr dirty="0"/>
              <a:t>predict</a:t>
            </a:r>
            <a:r>
              <a:rPr spc="130" dirty="0"/>
              <a:t> </a:t>
            </a:r>
            <a:r>
              <a:rPr dirty="0"/>
              <a:t>the</a:t>
            </a:r>
            <a:r>
              <a:rPr spc="125" dirty="0"/>
              <a:t> </a:t>
            </a:r>
            <a:r>
              <a:rPr spc="-5" dirty="0"/>
              <a:t>target</a:t>
            </a:r>
            <a:r>
              <a:rPr spc="120" dirty="0"/>
              <a:t> </a:t>
            </a:r>
            <a:r>
              <a:rPr spc="10" dirty="0"/>
              <a:t>are</a:t>
            </a:r>
            <a:r>
              <a:rPr spc="125" dirty="0"/>
              <a:t> </a:t>
            </a:r>
            <a:r>
              <a:rPr spc="5" dirty="0"/>
              <a:t>independent</a:t>
            </a:r>
            <a:r>
              <a:rPr spc="120" dirty="0"/>
              <a:t> </a:t>
            </a:r>
            <a:r>
              <a:rPr dirty="0"/>
              <a:t>and </a:t>
            </a:r>
            <a:r>
              <a:rPr spc="-434" dirty="0"/>
              <a:t> </a:t>
            </a:r>
            <a:r>
              <a:rPr spc="5" dirty="0"/>
              <a:t>do</a:t>
            </a:r>
            <a:r>
              <a:rPr spc="-5" dirty="0"/>
              <a:t> </a:t>
            </a:r>
            <a:r>
              <a:rPr spc="10" dirty="0"/>
              <a:t>not</a:t>
            </a:r>
            <a:r>
              <a:rPr spc="-15" dirty="0"/>
              <a:t> </a:t>
            </a:r>
            <a:r>
              <a:rPr spc="-5" dirty="0"/>
              <a:t>affect</a:t>
            </a:r>
            <a:r>
              <a:rPr spc="25" dirty="0"/>
              <a:t> </a:t>
            </a:r>
            <a:r>
              <a:rPr dirty="0"/>
              <a:t>each </a:t>
            </a:r>
            <a:r>
              <a:rPr spc="5" dirty="0"/>
              <a:t>other</a:t>
            </a:r>
            <a:r>
              <a:rPr spc="-5" dirty="0"/>
              <a:t> </a:t>
            </a:r>
            <a:r>
              <a:rPr spc="5" dirty="0"/>
              <a:t>(but </a:t>
            </a:r>
            <a:r>
              <a:rPr spc="-5" dirty="0"/>
              <a:t>in</a:t>
            </a:r>
            <a:r>
              <a:rPr spc="20" dirty="0"/>
              <a:t> </a:t>
            </a:r>
            <a:r>
              <a:rPr spc="5" dirty="0"/>
              <a:t>general </a:t>
            </a:r>
            <a:r>
              <a:rPr dirty="0"/>
              <a:t>there</a:t>
            </a:r>
            <a:r>
              <a:rPr spc="10" dirty="0"/>
              <a:t> </a:t>
            </a:r>
            <a:r>
              <a:rPr dirty="0"/>
              <a:t>will</a:t>
            </a:r>
            <a:r>
              <a:rPr spc="5" dirty="0"/>
              <a:t> be</a:t>
            </a:r>
            <a:r>
              <a:rPr spc="10" dirty="0"/>
              <a:t> </a:t>
            </a:r>
            <a:r>
              <a:rPr spc="5" dirty="0"/>
              <a:t>a</a:t>
            </a:r>
            <a:r>
              <a:rPr spc="-10" dirty="0"/>
              <a:t> </a:t>
            </a:r>
            <a:r>
              <a:rPr spc="-5" dirty="0"/>
              <a:t>effect).</a:t>
            </a:r>
          </a:p>
          <a:p>
            <a:pPr marL="295910" indent="-28384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dirty="0"/>
              <a:t>The word</a:t>
            </a:r>
            <a:r>
              <a:rPr spc="10" dirty="0"/>
              <a:t> </a:t>
            </a:r>
            <a:r>
              <a:rPr spc="5" dirty="0"/>
              <a:t>naive</a:t>
            </a:r>
            <a:r>
              <a:rPr spc="-10" dirty="0"/>
              <a:t> </a:t>
            </a:r>
            <a:r>
              <a:rPr dirty="0"/>
              <a:t>means</a:t>
            </a:r>
            <a:r>
              <a:rPr spc="-10" dirty="0"/>
              <a:t> </a:t>
            </a:r>
            <a:r>
              <a:rPr spc="5" dirty="0"/>
              <a:t>lack</a:t>
            </a:r>
            <a:r>
              <a:rPr spc="15" dirty="0"/>
              <a:t> </a:t>
            </a:r>
            <a:r>
              <a:rPr spc="5" dirty="0"/>
              <a:t>of</a:t>
            </a:r>
            <a:r>
              <a:rPr spc="-15" dirty="0"/>
              <a:t> </a:t>
            </a:r>
            <a:r>
              <a:rPr spc="5" dirty="0"/>
              <a:t>experience.</a:t>
            </a:r>
          </a:p>
          <a:p>
            <a:pPr marL="295910" indent="-28384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pc="-5" dirty="0"/>
              <a:t>It</a:t>
            </a:r>
            <a:r>
              <a:rPr spc="30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dirty="0"/>
              <a:t>calculate</a:t>
            </a:r>
            <a:r>
              <a:rPr spc="5" dirty="0"/>
              <a:t> the</a:t>
            </a:r>
            <a:r>
              <a:rPr spc="-20" dirty="0"/>
              <a:t> </a:t>
            </a:r>
            <a:r>
              <a:rPr dirty="0"/>
              <a:t>probability</a:t>
            </a:r>
            <a:r>
              <a:rPr spc="30" dirty="0"/>
              <a:t> </a:t>
            </a:r>
            <a:r>
              <a:rPr spc="5" dirty="0"/>
              <a:t>of</a:t>
            </a:r>
            <a:r>
              <a:rPr spc="25" dirty="0"/>
              <a:t> </a:t>
            </a:r>
            <a:r>
              <a:rPr dirty="0"/>
              <a:t>an</a:t>
            </a:r>
            <a:r>
              <a:rPr spc="5" dirty="0"/>
              <a:t> event</a:t>
            </a:r>
            <a:r>
              <a:rPr spc="-5" dirty="0"/>
              <a:t> </a:t>
            </a:r>
            <a:r>
              <a:rPr dirty="0"/>
              <a:t>will</a:t>
            </a:r>
            <a:r>
              <a:rPr spc="35" dirty="0"/>
              <a:t> </a:t>
            </a:r>
            <a:r>
              <a:rPr spc="5" dirty="0"/>
              <a:t>occur given </a:t>
            </a:r>
            <a:r>
              <a:rPr dirty="0"/>
              <a:t>another</a:t>
            </a:r>
            <a:r>
              <a:rPr spc="5" dirty="0"/>
              <a:t> event</a:t>
            </a:r>
            <a:r>
              <a:rPr spc="-5" dirty="0"/>
              <a:t> </a:t>
            </a:r>
            <a:r>
              <a:rPr spc="5" dirty="0"/>
              <a:t>has</a:t>
            </a:r>
            <a:r>
              <a:rPr spc="-10" dirty="0"/>
              <a:t> </a:t>
            </a:r>
            <a:r>
              <a:rPr spc="5" dirty="0"/>
              <a:t>already</a:t>
            </a:r>
            <a:r>
              <a:rPr spc="10" dirty="0"/>
              <a:t> </a:t>
            </a:r>
            <a:r>
              <a:rPr dirty="0"/>
              <a:t>occurred.</a:t>
            </a:r>
          </a:p>
          <a:p>
            <a:pPr marL="295910" indent="-28384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pc="5" dirty="0"/>
              <a:t>Bayes</a:t>
            </a:r>
            <a:r>
              <a:rPr spc="-45" dirty="0"/>
              <a:t> </a:t>
            </a:r>
            <a:r>
              <a:rPr dirty="0"/>
              <a:t>Therom</a:t>
            </a:r>
            <a:r>
              <a:rPr spc="2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spc="5" dirty="0"/>
              <a:t>used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spc="5" dirty="0"/>
              <a:t>find</a:t>
            </a:r>
            <a:r>
              <a:rPr spc="-1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probability</a:t>
            </a:r>
            <a:r>
              <a:rPr spc="10" dirty="0"/>
              <a:t> </a:t>
            </a:r>
            <a:r>
              <a:rPr spc="5" dirty="0"/>
              <a:t>of</a:t>
            </a:r>
            <a:r>
              <a:rPr spc="25" dirty="0"/>
              <a:t> </a:t>
            </a:r>
            <a:r>
              <a:rPr dirty="0"/>
              <a:t>the</a:t>
            </a:r>
            <a:r>
              <a:rPr spc="5" dirty="0"/>
              <a:t> hypothesis</a:t>
            </a:r>
            <a:r>
              <a:rPr spc="-40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given</a:t>
            </a:r>
            <a:r>
              <a:rPr spc="15" dirty="0"/>
              <a:t> </a:t>
            </a:r>
            <a:r>
              <a:rPr spc="5" dirty="0"/>
              <a:t>evidence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41932"/>
            <a:ext cx="10058400" cy="4974590"/>
            <a:chOff x="0" y="1741932"/>
            <a:chExt cx="10058400" cy="4974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8011"/>
              <a:ext cx="10058400" cy="2048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9567" y="1741932"/>
              <a:ext cx="4818887" cy="47792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382" y="1174405"/>
            <a:ext cx="4230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MODEL</a:t>
            </a:r>
            <a:r>
              <a:rPr sz="3300" spc="-175" dirty="0"/>
              <a:t> </a:t>
            </a:r>
            <a:r>
              <a:rPr sz="3300" spc="-85" dirty="0"/>
              <a:t>EVALUATION</a:t>
            </a:r>
            <a:endParaRPr sz="3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68011"/>
            <a:ext cx="10058400" cy="2048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648" y="1302568"/>
            <a:ext cx="276225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FUTURE</a:t>
            </a:r>
            <a:r>
              <a:rPr spc="-75" dirty="0"/>
              <a:t> </a:t>
            </a:r>
            <a:r>
              <a:rPr spc="10" dirty="0"/>
              <a:t>SCOPE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1155" y="2172723"/>
            <a:ext cx="8602980" cy="31267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90525" marR="5715" indent="-378460">
              <a:lnSpc>
                <a:spcPts val="2320"/>
              </a:lnSpc>
              <a:spcBef>
                <a:spcPts val="390"/>
              </a:spcBef>
              <a:buFont typeface="Arial MT"/>
              <a:buChar char="•"/>
              <a:tabLst>
                <a:tab pos="390525" algn="l"/>
                <a:tab pos="391160" algn="l"/>
                <a:tab pos="1486535" algn="l"/>
                <a:tab pos="2523490" algn="l"/>
                <a:tab pos="3980179" algn="l"/>
                <a:tab pos="4455160" algn="l"/>
                <a:tab pos="5671820" algn="l"/>
                <a:tab pos="6372860" algn="l"/>
                <a:tab pos="7259320" algn="l"/>
                <a:tab pos="7900034" algn="l"/>
                <a:tab pos="8257540" algn="l"/>
              </a:tabLst>
            </a:pP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ac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hi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ear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ning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3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ca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tions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ec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oming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mo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he  health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care</a:t>
            </a:r>
            <a:r>
              <a:rPr sz="21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Times New Roman"/>
                <a:cs typeface="Times New Roman"/>
              </a:rPr>
              <a:t>sector.</a:t>
            </a:r>
            <a:endParaRPr sz="2150">
              <a:latin typeface="Times New Roman"/>
              <a:cs typeface="Times New Roman"/>
            </a:endParaRPr>
          </a:p>
          <a:p>
            <a:pPr marL="390525" marR="6985" indent="-378460">
              <a:lnSpc>
                <a:spcPts val="2320"/>
              </a:lnSpc>
              <a:spcBef>
                <a:spcPts val="819"/>
              </a:spcBef>
              <a:buFont typeface="Arial MT"/>
              <a:buChar char="•"/>
              <a:tabLst>
                <a:tab pos="390525" algn="l"/>
                <a:tab pos="391160" algn="l"/>
                <a:tab pos="963294" algn="l"/>
                <a:tab pos="2215515" algn="l"/>
                <a:tab pos="2588895" algn="l"/>
                <a:tab pos="3401695" algn="l"/>
                <a:tab pos="4140835" algn="l"/>
                <a:tab pos="5213350" algn="l"/>
                <a:tab pos="6252845" algn="l"/>
                <a:tab pos="7564755" algn="l"/>
                <a:tab pos="8074659" algn="l"/>
              </a:tabLst>
            </a:pP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he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di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sz="215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st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oke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ac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hine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ear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lgo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ith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15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3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n 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studied</a:t>
            </a:r>
            <a:r>
              <a:rPr sz="21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extensively.</a:t>
            </a:r>
            <a:endParaRPr sz="2150">
              <a:latin typeface="Times New Roman"/>
              <a:cs typeface="Times New Roman"/>
            </a:endParaRPr>
          </a:p>
          <a:p>
            <a:pPr marL="390525" marR="7620" indent="-378460">
              <a:lnSpc>
                <a:spcPts val="2320"/>
              </a:lnSpc>
              <a:spcBef>
                <a:spcPts val="819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Building</a:t>
            </a:r>
            <a:r>
              <a:rPr sz="21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r>
              <a:rPr sz="21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1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1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1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sz="21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risk</a:t>
            </a:r>
            <a:r>
              <a:rPr sz="21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stroke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lab</a:t>
            </a:r>
            <a:r>
              <a:rPr sz="21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test </a:t>
            </a:r>
            <a:r>
              <a:rPr sz="2150" spc="-5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could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save</a:t>
            </a:r>
            <a:r>
              <a:rPr sz="21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lives.</a:t>
            </a:r>
            <a:endParaRPr sz="2150">
              <a:latin typeface="Times New Roman"/>
              <a:cs typeface="Times New Roman"/>
            </a:endParaRPr>
          </a:p>
          <a:p>
            <a:pPr marL="390525" marR="5080" indent="-378460">
              <a:lnSpc>
                <a:spcPts val="2320"/>
              </a:lnSpc>
              <a:spcBef>
                <a:spcPts val="819"/>
              </a:spcBef>
              <a:buFont typeface="Arial MT"/>
              <a:buChar char="•"/>
              <a:tabLst>
                <a:tab pos="390525" algn="l"/>
                <a:tab pos="391160" algn="l"/>
                <a:tab pos="763905" algn="l"/>
                <a:tab pos="1560195" algn="l"/>
                <a:tab pos="2531745" algn="l"/>
                <a:tab pos="2995295" algn="l"/>
                <a:tab pos="3549015" algn="l"/>
                <a:tab pos="3909060" algn="l"/>
                <a:tab pos="4419600" algn="l"/>
                <a:tab pos="5017135" algn="l"/>
                <a:tab pos="5573395" algn="l"/>
                <a:tab pos="6550025" algn="l"/>
                <a:tab pos="7981950" algn="l"/>
              </a:tabLst>
            </a:pPr>
            <a:r>
              <a:rPr sz="2150" spc="1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utu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st</a:t>
            </a:r>
            <a:r>
              <a:rPr sz="2150" spc="-3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15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s,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1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im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ta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ovide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50" spc="1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tion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15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150" spc="-3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2150" spc="1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  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2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21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1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stroke</a:t>
            </a:r>
            <a:r>
              <a:rPr sz="21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to build</a:t>
            </a:r>
            <a:r>
              <a:rPr sz="2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r>
              <a:rPr sz="21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 each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type.</a:t>
            </a:r>
            <a:endParaRPr sz="2150">
              <a:latin typeface="Times New Roman"/>
              <a:cs typeface="Times New Roman"/>
            </a:endParaRPr>
          </a:p>
          <a:p>
            <a:pPr marL="390525" indent="-37846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Applying</a:t>
            </a:r>
            <a:r>
              <a:rPr sz="21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21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21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doing</a:t>
            </a:r>
            <a:r>
              <a:rPr sz="2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1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FFFFFF"/>
                </a:solidFill>
                <a:latin typeface="Times New Roman"/>
                <a:cs typeface="Times New Roman"/>
              </a:rPr>
              <a:t>advanced</a:t>
            </a:r>
            <a:r>
              <a:rPr sz="21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FFFFFF"/>
                </a:solidFill>
                <a:latin typeface="Times New Roman"/>
                <a:cs typeface="Times New Roman"/>
              </a:rPr>
              <a:t>analysis.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2375" y="3118103"/>
            <a:ext cx="7670800" cy="1111250"/>
            <a:chOff x="722375" y="3118103"/>
            <a:chExt cx="7670800" cy="11112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5" y="3118103"/>
              <a:ext cx="7670291" cy="11109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54579" y="3374136"/>
              <a:ext cx="4403090" cy="632460"/>
            </a:xfrm>
            <a:custGeom>
              <a:avLst/>
              <a:gdLst/>
              <a:ahLst/>
              <a:cxnLst/>
              <a:rect l="l" t="t" r="r" b="b"/>
              <a:pathLst>
                <a:path w="4403090" h="632460">
                  <a:moveTo>
                    <a:pt x="1016508" y="617220"/>
                  </a:moveTo>
                  <a:lnTo>
                    <a:pt x="894588" y="617220"/>
                  </a:lnTo>
                  <a:lnTo>
                    <a:pt x="1219200" y="15240"/>
                  </a:lnTo>
                  <a:lnTo>
                    <a:pt x="1315212" y="15240"/>
                  </a:lnTo>
                  <a:lnTo>
                    <a:pt x="1357181" y="184404"/>
                  </a:lnTo>
                  <a:lnTo>
                    <a:pt x="1246632" y="184404"/>
                  </a:lnTo>
                  <a:lnTo>
                    <a:pt x="1141476" y="382524"/>
                  </a:lnTo>
                  <a:lnTo>
                    <a:pt x="1406335" y="382524"/>
                  </a:lnTo>
                  <a:lnTo>
                    <a:pt x="1432803" y="489204"/>
                  </a:lnTo>
                  <a:lnTo>
                    <a:pt x="1083564" y="489204"/>
                  </a:lnTo>
                  <a:lnTo>
                    <a:pt x="1016508" y="617220"/>
                  </a:lnTo>
                  <a:close/>
                </a:path>
                <a:path w="4403090" h="632460">
                  <a:moveTo>
                    <a:pt x="1406335" y="382524"/>
                  </a:moveTo>
                  <a:lnTo>
                    <a:pt x="1295400" y="382524"/>
                  </a:lnTo>
                  <a:lnTo>
                    <a:pt x="1246632" y="184404"/>
                  </a:lnTo>
                  <a:lnTo>
                    <a:pt x="1357181" y="184404"/>
                  </a:lnTo>
                  <a:lnTo>
                    <a:pt x="1406335" y="382524"/>
                  </a:lnTo>
                  <a:close/>
                </a:path>
                <a:path w="4403090" h="632460">
                  <a:moveTo>
                    <a:pt x="1464564" y="617220"/>
                  </a:moveTo>
                  <a:lnTo>
                    <a:pt x="1354836" y="617220"/>
                  </a:lnTo>
                  <a:lnTo>
                    <a:pt x="1322832" y="489204"/>
                  </a:lnTo>
                  <a:lnTo>
                    <a:pt x="1432803" y="489204"/>
                  </a:lnTo>
                  <a:lnTo>
                    <a:pt x="1464564" y="617220"/>
                  </a:lnTo>
                  <a:close/>
                </a:path>
                <a:path w="4403090" h="632460">
                  <a:moveTo>
                    <a:pt x="3499104" y="632460"/>
                  </a:moveTo>
                  <a:lnTo>
                    <a:pt x="3449921" y="629363"/>
                  </a:lnTo>
                  <a:lnTo>
                    <a:pt x="3404835" y="620121"/>
                  </a:lnTo>
                  <a:lnTo>
                    <a:pt x="3363919" y="604808"/>
                  </a:lnTo>
                  <a:lnTo>
                    <a:pt x="3327245" y="583496"/>
                  </a:lnTo>
                  <a:lnTo>
                    <a:pt x="3294888" y="556260"/>
                  </a:lnTo>
                  <a:lnTo>
                    <a:pt x="3260883" y="515397"/>
                  </a:lnTo>
                  <a:lnTo>
                    <a:pt x="3236595" y="468249"/>
                  </a:lnTo>
                  <a:lnTo>
                    <a:pt x="3222021" y="414813"/>
                  </a:lnTo>
                  <a:lnTo>
                    <a:pt x="3217164" y="355092"/>
                  </a:lnTo>
                  <a:lnTo>
                    <a:pt x="3220821" y="300776"/>
                  </a:lnTo>
                  <a:lnTo>
                    <a:pt x="3231794" y="249387"/>
                  </a:lnTo>
                  <a:lnTo>
                    <a:pt x="3250082" y="200924"/>
                  </a:lnTo>
                  <a:lnTo>
                    <a:pt x="3275685" y="155387"/>
                  </a:lnTo>
                  <a:lnTo>
                    <a:pt x="3308604" y="112776"/>
                  </a:lnTo>
                  <a:lnTo>
                    <a:pt x="3344425" y="78493"/>
                  </a:lnTo>
                  <a:lnTo>
                    <a:pt x="3383336" y="50348"/>
                  </a:lnTo>
                  <a:lnTo>
                    <a:pt x="3425380" y="28384"/>
                  </a:lnTo>
                  <a:lnTo>
                    <a:pt x="3470599" y="12643"/>
                  </a:lnTo>
                  <a:lnTo>
                    <a:pt x="3519036" y="3167"/>
                  </a:lnTo>
                  <a:lnTo>
                    <a:pt x="3570732" y="0"/>
                  </a:lnTo>
                  <a:lnTo>
                    <a:pt x="3618451" y="3267"/>
                  </a:lnTo>
                  <a:lnTo>
                    <a:pt x="3662806" y="12972"/>
                  </a:lnTo>
                  <a:lnTo>
                    <a:pt x="3703722" y="28968"/>
                  </a:lnTo>
                  <a:lnTo>
                    <a:pt x="3741127" y="51108"/>
                  </a:lnTo>
                  <a:lnTo>
                    <a:pt x="3774948" y="79248"/>
                  </a:lnTo>
                  <a:lnTo>
                    <a:pt x="3798858" y="106680"/>
                  </a:lnTo>
                  <a:lnTo>
                    <a:pt x="3566160" y="106680"/>
                  </a:lnTo>
                  <a:lnTo>
                    <a:pt x="3534751" y="108680"/>
                  </a:lnTo>
                  <a:lnTo>
                    <a:pt x="3475934" y="124682"/>
                  </a:lnTo>
                  <a:lnTo>
                    <a:pt x="3423023" y="155519"/>
                  </a:lnTo>
                  <a:lnTo>
                    <a:pt x="3380017" y="200620"/>
                  </a:lnTo>
                  <a:lnTo>
                    <a:pt x="3347942" y="257698"/>
                  </a:lnTo>
                  <a:lnTo>
                    <a:pt x="3331940" y="318182"/>
                  </a:lnTo>
                  <a:lnTo>
                    <a:pt x="3329940" y="348996"/>
                  </a:lnTo>
                  <a:lnTo>
                    <a:pt x="3332797" y="385048"/>
                  </a:lnTo>
                  <a:lnTo>
                    <a:pt x="3355657" y="448008"/>
                  </a:lnTo>
                  <a:lnTo>
                    <a:pt x="3400829" y="497728"/>
                  </a:lnTo>
                  <a:lnTo>
                    <a:pt x="3465457" y="523922"/>
                  </a:lnTo>
                  <a:lnTo>
                    <a:pt x="3505200" y="527304"/>
                  </a:lnTo>
                  <a:lnTo>
                    <a:pt x="3757964" y="527304"/>
                  </a:lnTo>
                  <a:lnTo>
                    <a:pt x="3752659" y="533400"/>
                  </a:lnTo>
                  <a:lnTo>
                    <a:pt x="3719107" y="563118"/>
                  </a:lnTo>
                  <a:lnTo>
                    <a:pt x="3681984" y="588264"/>
                  </a:lnTo>
                  <a:lnTo>
                    <a:pt x="3640550" y="607385"/>
                  </a:lnTo>
                  <a:lnTo>
                    <a:pt x="3596259" y="621220"/>
                  </a:lnTo>
                  <a:lnTo>
                    <a:pt x="3549110" y="629626"/>
                  </a:lnTo>
                  <a:lnTo>
                    <a:pt x="3499104" y="632460"/>
                  </a:lnTo>
                  <a:close/>
                </a:path>
                <a:path w="4403090" h="632460">
                  <a:moveTo>
                    <a:pt x="3757964" y="527304"/>
                  </a:moveTo>
                  <a:lnTo>
                    <a:pt x="3505200" y="527304"/>
                  </a:lnTo>
                  <a:lnTo>
                    <a:pt x="3552610" y="522779"/>
                  </a:lnTo>
                  <a:lnTo>
                    <a:pt x="3596449" y="509397"/>
                  </a:lnTo>
                  <a:lnTo>
                    <a:pt x="3636573" y="487441"/>
                  </a:lnTo>
                  <a:lnTo>
                    <a:pt x="3672840" y="457200"/>
                  </a:lnTo>
                  <a:lnTo>
                    <a:pt x="3703081" y="420909"/>
                  </a:lnTo>
                  <a:lnTo>
                    <a:pt x="3725037" y="380619"/>
                  </a:lnTo>
                  <a:lnTo>
                    <a:pt x="3738419" y="336327"/>
                  </a:lnTo>
                  <a:lnTo>
                    <a:pt x="3742944" y="288036"/>
                  </a:lnTo>
                  <a:lnTo>
                    <a:pt x="3739824" y="248912"/>
                  </a:lnTo>
                  <a:lnTo>
                    <a:pt x="3715297" y="183237"/>
                  </a:lnTo>
                  <a:lnTo>
                    <a:pt x="3667529" y="134969"/>
                  </a:lnTo>
                  <a:lnTo>
                    <a:pt x="3603950" y="109823"/>
                  </a:lnTo>
                  <a:lnTo>
                    <a:pt x="3566160" y="106680"/>
                  </a:lnTo>
                  <a:lnTo>
                    <a:pt x="3798858" y="106680"/>
                  </a:lnTo>
                  <a:lnTo>
                    <a:pt x="3827081" y="150376"/>
                  </a:lnTo>
                  <a:lnTo>
                    <a:pt x="3843089" y="191060"/>
                  </a:lnTo>
                  <a:lnTo>
                    <a:pt x="3852586" y="234964"/>
                  </a:lnTo>
                  <a:lnTo>
                    <a:pt x="3855720" y="281940"/>
                  </a:lnTo>
                  <a:lnTo>
                    <a:pt x="3852838" y="328874"/>
                  </a:lnTo>
                  <a:lnTo>
                    <a:pt x="3844099" y="373951"/>
                  </a:lnTo>
                  <a:lnTo>
                    <a:pt x="3829359" y="417599"/>
                  </a:lnTo>
                  <a:lnTo>
                    <a:pt x="3808476" y="460248"/>
                  </a:lnTo>
                  <a:lnTo>
                    <a:pt x="3782496" y="499110"/>
                  </a:lnTo>
                  <a:lnTo>
                    <a:pt x="3757964" y="527304"/>
                  </a:lnTo>
                  <a:close/>
                </a:path>
                <a:path w="4403090" h="632460">
                  <a:moveTo>
                    <a:pt x="4130040" y="632460"/>
                  </a:moveTo>
                  <a:lnTo>
                    <a:pt x="4087773" y="629578"/>
                  </a:lnTo>
                  <a:lnTo>
                    <a:pt x="4050220" y="620839"/>
                  </a:lnTo>
                  <a:lnTo>
                    <a:pt x="3989832" y="585216"/>
                  </a:lnTo>
                  <a:lnTo>
                    <a:pt x="3952113" y="528256"/>
                  </a:lnTo>
                  <a:lnTo>
                    <a:pt x="3939540" y="454152"/>
                  </a:lnTo>
                  <a:lnTo>
                    <a:pt x="3940135" y="433839"/>
                  </a:lnTo>
                  <a:lnTo>
                    <a:pt x="3942016" y="409384"/>
                  </a:lnTo>
                  <a:lnTo>
                    <a:pt x="3945326" y="380642"/>
                  </a:lnTo>
                  <a:lnTo>
                    <a:pt x="3950208" y="347472"/>
                  </a:lnTo>
                  <a:lnTo>
                    <a:pt x="3994404" y="15240"/>
                  </a:lnTo>
                  <a:lnTo>
                    <a:pt x="4107180" y="15240"/>
                  </a:lnTo>
                  <a:lnTo>
                    <a:pt x="4056888" y="387096"/>
                  </a:lnTo>
                  <a:lnTo>
                    <a:pt x="4054006" y="409384"/>
                  </a:lnTo>
                  <a:lnTo>
                    <a:pt x="4052125" y="428244"/>
                  </a:lnTo>
                  <a:lnTo>
                    <a:pt x="4051101" y="443674"/>
                  </a:lnTo>
                  <a:lnTo>
                    <a:pt x="4050792" y="455676"/>
                  </a:lnTo>
                  <a:lnTo>
                    <a:pt x="4051982" y="471725"/>
                  </a:lnTo>
                  <a:lnTo>
                    <a:pt x="4072128" y="509016"/>
                  </a:lnTo>
                  <a:lnTo>
                    <a:pt x="4113919" y="526161"/>
                  </a:lnTo>
                  <a:lnTo>
                    <a:pt x="4133088" y="527304"/>
                  </a:lnTo>
                  <a:lnTo>
                    <a:pt x="4317053" y="527304"/>
                  </a:lnTo>
                  <a:lnTo>
                    <a:pt x="4314444" y="533400"/>
                  </a:lnTo>
                  <a:lnTo>
                    <a:pt x="4284535" y="575691"/>
                  </a:lnTo>
                  <a:lnTo>
                    <a:pt x="4244340" y="606552"/>
                  </a:lnTo>
                  <a:lnTo>
                    <a:pt x="4191762" y="625792"/>
                  </a:lnTo>
                  <a:lnTo>
                    <a:pt x="4162044" y="630769"/>
                  </a:lnTo>
                  <a:lnTo>
                    <a:pt x="4130040" y="632460"/>
                  </a:lnTo>
                  <a:close/>
                </a:path>
                <a:path w="4403090" h="632460">
                  <a:moveTo>
                    <a:pt x="4317053" y="527304"/>
                  </a:moveTo>
                  <a:lnTo>
                    <a:pt x="4133088" y="527304"/>
                  </a:lnTo>
                  <a:lnTo>
                    <a:pt x="4148542" y="526446"/>
                  </a:lnTo>
                  <a:lnTo>
                    <a:pt x="4162996" y="523875"/>
                  </a:lnTo>
                  <a:lnTo>
                    <a:pt x="4198072" y="507039"/>
                  </a:lnTo>
                  <a:lnTo>
                    <a:pt x="4223909" y="462843"/>
                  </a:lnTo>
                  <a:lnTo>
                    <a:pt x="4234291" y="413170"/>
                  </a:lnTo>
                  <a:lnTo>
                    <a:pt x="4288536" y="15240"/>
                  </a:lnTo>
                  <a:lnTo>
                    <a:pt x="4402836" y="15240"/>
                  </a:lnTo>
                  <a:lnTo>
                    <a:pt x="4354068" y="374904"/>
                  </a:lnTo>
                  <a:lnTo>
                    <a:pt x="4346376" y="426029"/>
                  </a:lnTo>
                  <a:lnTo>
                    <a:pt x="4337113" y="469582"/>
                  </a:lnTo>
                  <a:lnTo>
                    <a:pt x="4326421" y="505420"/>
                  </a:lnTo>
                  <a:lnTo>
                    <a:pt x="4317053" y="527304"/>
                  </a:lnTo>
                  <a:close/>
                </a:path>
                <a:path w="4403090" h="632460">
                  <a:moveTo>
                    <a:pt x="2910840" y="617220"/>
                  </a:moveTo>
                  <a:lnTo>
                    <a:pt x="2798064" y="617220"/>
                  </a:lnTo>
                  <a:lnTo>
                    <a:pt x="2831592" y="376428"/>
                  </a:lnTo>
                  <a:lnTo>
                    <a:pt x="2691384" y="15240"/>
                  </a:lnTo>
                  <a:lnTo>
                    <a:pt x="2805684" y="15240"/>
                  </a:lnTo>
                  <a:lnTo>
                    <a:pt x="2900172" y="256032"/>
                  </a:lnTo>
                  <a:lnTo>
                    <a:pt x="3028696" y="256032"/>
                  </a:lnTo>
                  <a:lnTo>
                    <a:pt x="2942844" y="376428"/>
                  </a:lnTo>
                  <a:lnTo>
                    <a:pt x="2910840" y="617220"/>
                  </a:lnTo>
                  <a:close/>
                </a:path>
                <a:path w="4403090" h="632460">
                  <a:moveTo>
                    <a:pt x="3028696" y="256032"/>
                  </a:moveTo>
                  <a:lnTo>
                    <a:pt x="2900172" y="256032"/>
                  </a:lnTo>
                  <a:lnTo>
                    <a:pt x="3070860" y="15240"/>
                  </a:lnTo>
                  <a:lnTo>
                    <a:pt x="3200400" y="15240"/>
                  </a:lnTo>
                  <a:lnTo>
                    <a:pt x="3028696" y="256032"/>
                  </a:lnTo>
                  <a:close/>
                </a:path>
                <a:path w="4403090" h="632460">
                  <a:moveTo>
                    <a:pt x="2287524" y="617220"/>
                  </a:moveTo>
                  <a:lnTo>
                    <a:pt x="2174748" y="617220"/>
                  </a:lnTo>
                  <a:lnTo>
                    <a:pt x="2257044" y="15240"/>
                  </a:lnTo>
                  <a:lnTo>
                    <a:pt x="2371344" y="15240"/>
                  </a:lnTo>
                  <a:lnTo>
                    <a:pt x="2342388" y="217932"/>
                  </a:lnTo>
                  <a:lnTo>
                    <a:pt x="2482006" y="217932"/>
                  </a:lnTo>
                  <a:lnTo>
                    <a:pt x="2412492" y="291084"/>
                  </a:lnTo>
                  <a:lnTo>
                    <a:pt x="2450264" y="350520"/>
                  </a:lnTo>
                  <a:lnTo>
                    <a:pt x="2324100" y="350520"/>
                  </a:lnTo>
                  <a:lnTo>
                    <a:pt x="2287524" y="617220"/>
                  </a:lnTo>
                  <a:close/>
                </a:path>
                <a:path w="4403090" h="632460">
                  <a:moveTo>
                    <a:pt x="2482006" y="217932"/>
                  </a:moveTo>
                  <a:lnTo>
                    <a:pt x="2342388" y="217932"/>
                  </a:lnTo>
                  <a:lnTo>
                    <a:pt x="2534412" y="15240"/>
                  </a:lnTo>
                  <a:lnTo>
                    <a:pt x="2674620" y="15240"/>
                  </a:lnTo>
                  <a:lnTo>
                    <a:pt x="2482006" y="217932"/>
                  </a:lnTo>
                  <a:close/>
                </a:path>
                <a:path w="4403090" h="632460">
                  <a:moveTo>
                    <a:pt x="2619756" y="617220"/>
                  </a:moveTo>
                  <a:lnTo>
                    <a:pt x="2493264" y="617220"/>
                  </a:lnTo>
                  <a:lnTo>
                    <a:pt x="2324100" y="350520"/>
                  </a:lnTo>
                  <a:lnTo>
                    <a:pt x="2450264" y="350520"/>
                  </a:lnTo>
                  <a:lnTo>
                    <a:pt x="2619756" y="617220"/>
                  </a:lnTo>
                  <a:close/>
                </a:path>
                <a:path w="4403090" h="632460">
                  <a:moveTo>
                    <a:pt x="1661160" y="617220"/>
                  </a:moveTo>
                  <a:lnTo>
                    <a:pt x="1552956" y="617220"/>
                  </a:lnTo>
                  <a:lnTo>
                    <a:pt x="1635252" y="15240"/>
                  </a:lnTo>
                  <a:lnTo>
                    <a:pt x="1732788" y="15240"/>
                  </a:lnTo>
                  <a:lnTo>
                    <a:pt x="1833247" y="204216"/>
                  </a:lnTo>
                  <a:lnTo>
                    <a:pt x="1719072" y="204216"/>
                  </a:lnTo>
                  <a:lnTo>
                    <a:pt x="1661160" y="617220"/>
                  </a:lnTo>
                  <a:close/>
                </a:path>
                <a:path w="4403090" h="632460">
                  <a:moveTo>
                    <a:pt x="2060791" y="425196"/>
                  </a:moveTo>
                  <a:lnTo>
                    <a:pt x="1950720" y="425196"/>
                  </a:lnTo>
                  <a:lnTo>
                    <a:pt x="2007108" y="15240"/>
                  </a:lnTo>
                  <a:lnTo>
                    <a:pt x="2116836" y="15240"/>
                  </a:lnTo>
                  <a:lnTo>
                    <a:pt x="2060791" y="425196"/>
                  </a:lnTo>
                  <a:close/>
                </a:path>
                <a:path w="4403090" h="632460">
                  <a:moveTo>
                    <a:pt x="2034540" y="617220"/>
                  </a:moveTo>
                  <a:lnTo>
                    <a:pt x="1938528" y="617220"/>
                  </a:lnTo>
                  <a:lnTo>
                    <a:pt x="1719072" y="204216"/>
                  </a:lnTo>
                  <a:lnTo>
                    <a:pt x="1833247" y="204216"/>
                  </a:lnTo>
                  <a:lnTo>
                    <a:pt x="1950720" y="425196"/>
                  </a:lnTo>
                  <a:lnTo>
                    <a:pt x="2060791" y="425196"/>
                  </a:lnTo>
                  <a:lnTo>
                    <a:pt x="2034540" y="617220"/>
                  </a:lnTo>
                  <a:close/>
                </a:path>
                <a:path w="4403090" h="632460">
                  <a:moveTo>
                    <a:pt x="368808" y="121920"/>
                  </a:moveTo>
                  <a:lnTo>
                    <a:pt x="0" y="121920"/>
                  </a:lnTo>
                  <a:lnTo>
                    <a:pt x="13716" y="15240"/>
                  </a:lnTo>
                  <a:lnTo>
                    <a:pt x="382524" y="15240"/>
                  </a:lnTo>
                  <a:lnTo>
                    <a:pt x="368808" y="121920"/>
                  </a:lnTo>
                  <a:close/>
                </a:path>
                <a:path w="4403090" h="632460">
                  <a:moveTo>
                    <a:pt x="473964" y="617220"/>
                  </a:moveTo>
                  <a:lnTo>
                    <a:pt x="361188" y="617220"/>
                  </a:lnTo>
                  <a:lnTo>
                    <a:pt x="443484" y="15240"/>
                  </a:lnTo>
                  <a:lnTo>
                    <a:pt x="557784" y="15240"/>
                  </a:lnTo>
                  <a:lnTo>
                    <a:pt x="525780" y="242316"/>
                  </a:lnTo>
                  <a:lnTo>
                    <a:pt x="846205" y="242316"/>
                  </a:lnTo>
                  <a:lnTo>
                    <a:pt x="831988" y="344424"/>
                  </a:lnTo>
                  <a:lnTo>
                    <a:pt x="512064" y="344424"/>
                  </a:lnTo>
                  <a:lnTo>
                    <a:pt x="473964" y="617220"/>
                  </a:lnTo>
                  <a:close/>
                </a:path>
                <a:path w="4403090" h="632460">
                  <a:moveTo>
                    <a:pt x="846205" y="242316"/>
                  </a:moveTo>
                  <a:lnTo>
                    <a:pt x="733044" y="242316"/>
                  </a:lnTo>
                  <a:lnTo>
                    <a:pt x="763524" y="15240"/>
                  </a:lnTo>
                  <a:lnTo>
                    <a:pt x="877824" y="15240"/>
                  </a:lnTo>
                  <a:lnTo>
                    <a:pt x="846205" y="242316"/>
                  </a:lnTo>
                  <a:close/>
                </a:path>
                <a:path w="4403090" h="632460">
                  <a:moveTo>
                    <a:pt x="175260" y="617220"/>
                  </a:moveTo>
                  <a:lnTo>
                    <a:pt x="64008" y="617220"/>
                  </a:lnTo>
                  <a:lnTo>
                    <a:pt x="131064" y="121920"/>
                  </a:lnTo>
                  <a:lnTo>
                    <a:pt x="243840" y="121920"/>
                  </a:lnTo>
                  <a:lnTo>
                    <a:pt x="175260" y="617220"/>
                  </a:lnTo>
                  <a:close/>
                </a:path>
                <a:path w="4403090" h="632460">
                  <a:moveTo>
                    <a:pt x="794004" y="617220"/>
                  </a:moveTo>
                  <a:lnTo>
                    <a:pt x="681228" y="617220"/>
                  </a:lnTo>
                  <a:lnTo>
                    <a:pt x="719328" y="344424"/>
                  </a:lnTo>
                  <a:lnTo>
                    <a:pt x="831988" y="344424"/>
                  </a:lnTo>
                  <a:lnTo>
                    <a:pt x="794004" y="617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4579" y="3374136"/>
              <a:ext cx="4403090" cy="632460"/>
            </a:xfrm>
            <a:custGeom>
              <a:avLst/>
              <a:gdLst/>
              <a:ahLst/>
              <a:cxnLst/>
              <a:rect l="l" t="t" r="r" b="b"/>
              <a:pathLst>
                <a:path w="4403090" h="632460">
                  <a:moveTo>
                    <a:pt x="1246632" y="184404"/>
                  </a:moveTo>
                  <a:lnTo>
                    <a:pt x="1141476" y="382524"/>
                  </a:lnTo>
                  <a:lnTo>
                    <a:pt x="1295400" y="382524"/>
                  </a:lnTo>
                  <a:lnTo>
                    <a:pt x="1246632" y="184404"/>
                  </a:lnTo>
                  <a:close/>
                </a:path>
                <a:path w="4403090" h="632460">
                  <a:moveTo>
                    <a:pt x="3566160" y="106680"/>
                  </a:moveTo>
                  <a:lnTo>
                    <a:pt x="3504628" y="114681"/>
                  </a:lnTo>
                  <a:lnTo>
                    <a:pt x="3448812" y="138684"/>
                  </a:lnTo>
                  <a:lnTo>
                    <a:pt x="3400234" y="176212"/>
                  </a:lnTo>
                  <a:lnTo>
                    <a:pt x="3361944" y="228600"/>
                  </a:lnTo>
                  <a:lnTo>
                    <a:pt x="3337941" y="287655"/>
                  </a:lnTo>
                  <a:lnTo>
                    <a:pt x="3329940" y="348996"/>
                  </a:lnTo>
                  <a:lnTo>
                    <a:pt x="3332797" y="385048"/>
                  </a:lnTo>
                  <a:lnTo>
                    <a:pt x="3355657" y="448008"/>
                  </a:lnTo>
                  <a:lnTo>
                    <a:pt x="3400829" y="497728"/>
                  </a:lnTo>
                  <a:lnTo>
                    <a:pt x="3465456" y="523922"/>
                  </a:lnTo>
                  <a:lnTo>
                    <a:pt x="3505200" y="527304"/>
                  </a:lnTo>
                  <a:lnTo>
                    <a:pt x="3552610" y="522779"/>
                  </a:lnTo>
                  <a:lnTo>
                    <a:pt x="3596449" y="509397"/>
                  </a:lnTo>
                  <a:lnTo>
                    <a:pt x="3636573" y="487441"/>
                  </a:lnTo>
                  <a:lnTo>
                    <a:pt x="3672840" y="457200"/>
                  </a:lnTo>
                  <a:lnTo>
                    <a:pt x="3703081" y="420909"/>
                  </a:lnTo>
                  <a:lnTo>
                    <a:pt x="3725036" y="380619"/>
                  </a:lnTo>
                  <a:lnTo>
                    <a:pt x="3738419" y="336327"/>
                  </a:lnTo>
                  <a:lnTo>
                    <a:pt x="3742943" y="288036"/>
                  </a:lnTo>
                  <a:lnTo>
                    <a:pt x="3739824" y="248912"/>
                  </a:lnTo>
                  <a:lnTo>
                    <a:pt x="3715297" y="183237"/>
                  </a:lnTo>
                  <a:lnTo>
                    <a:pt x="3667529" y="134969"/>
                  </a:lnTo>
                  <a:lnTo>
                    <a:pt x="3603950" y="109823"/>
                  </a:lnTo>
                  <a:lnTo>
                    <a:pt x="3566160" y="106680"/>
                  </a:lnTo>
                  <a:close/>
                </a:path>
                <a:path w="4403090" h="632460">
                  <a:moveTo>
                    <a:pt x="3994404" y="15240"/>
                  </a:moveTo>
                  <a:lnTo>
                    <a:pt x="4107180" y="15240"/>
                  </a:lnTo>
                  <a:lnTo>
                    <a:pt x="4056888" y="387096"/>
                  </a:lnTo>
                  <a:lnTo>
                    <a:pt x="4054006" y="409384"/>
                  </a:lnTo>
                  <a:lnTo>
                    <a:pt x="4052125" y="428244"/>
                  </a:lnTo>
                  <a:lnTo>
                    <a:pt x="4051101" y="443674"/>
                  </a:lnTo>
                  <a:lnTo>
                    <a:pt x="4050791" y="455676"/>
                  </a:lnTo>
                  <a:lnTo>
                    <a:pt x="4051982" y="471725"/>
                  </a:lnTo>
                  <a:lnTo>
                    <a:pt x="4072128" y="509016"/>
                  </a:lnTo>
                  <a:lnTo>
                    <a:pt x="4113919" y="526161"/>
                  </a:lnTo>
                  <a:lnTo>
                    <a:pt x="4133088" y="527304"/>
                  </a:lnTo>
                  <a:lnTo>
                    <a:pt x="4148542" y="526446"/>
                  </a:lnTo>
                  <a:lnTo>
                    <a:pt x="4189475" y="513588"/>
                  </a:lnTo>
                  <a:lnTo>
                    <a:pt x="4218432" y="478536"/>
                  </a:lnTo>
                  <a:lnTo>
                    <a:pt x="4229100" y="441007"/>
                  </a:lnTo>
                  <a:lnTo>
                    <a:pt x="4239767" y="379476"/>
                  </a:lnTo>
                  <a:lnTo>
                    <a:pt x="4288535" y="15240"/>
                  </a:lnTo>
                  <a:lnTo>
                    <a:pt x="4402835" y="15240"/>
                  </a:lnTo>
                  <a:lnTo>
                    <a:pt x="4354067" y="374904"/>
                  </a:lnTo>
                  <a:lnTo>
                    <a:pt x="4346376" y="426029"/>
                  </a:lnTo>
                  <a:lnTo>
                    <a:pt x="4337113" y="469582"/>
                  </a:lnTo>
                  <a:lnTo>
                    <a:pt x="4314443" y="533400"/>
                  </a:lnTo>
                  <a:lnTo>
                    <a:pt x="4284535" y="575691"/>
                  </a:lnTo>
                  <a:lnTo>
                    <a:pt x="4244340" y="606552"/>
                  </a:lnTo>
                  <a:lnTo>
                    <a:pt x="4191761" y="625792"/>
                  </a:lnTo>
                  <a:lnTo>
                    <a:pt x="4130040" y="632460"/>
                  </a:lnTo>
                  <a:lnTo>
                    <a:pt x="4087772" y="629578"/>
                  </a:lnTo>
                  <a:lnTo>
                    <a:pt x="4050220" y="620839"/>
                  </a:lnTo>
                  <a:lnTo>
                    <a:pt x="3989832" y="585216"/>
                  </a:lnTo>
                  <a:lnTo>
                    <a:pt x="3952113" y="528256"/>
                  </a:lnTo>
                  <a:lnTo>
                    <a:pt x="3939540" y="454152"/>
                  </a:lnTo>
                  <a:lnTo>
                    <a:pt x="3940135" y="433839"/>
                  </a:lnTo>
                  <a:lnTo>
                    <a:pt x="3942016" y="409384"/>
                  </a:lnTo>
                  <a:lnTo>
                    <a:pt x="3945326" y="380642"/>
                  </a:lnTo>
                  <a:lnTo>
                    <a:pt x="3950208" y="347472"/>
                  </a:lnTo>
                  <a:lnTo>
                    <a:pt x="3994404" y="15240"/>
                  </a:lnTo>
                  <a:close/>
                </a:path>
                <a:path w="4403090" h="632460">
                  <a:moveTo>
                    <a:pt x="2691383" y="15240"/>
                  </a:moveTo>
                  <a:lnTo>
                    <a:pt x="2805683" y="15240"/>
                  </a:lnTo>
                  <a:lnTo>
                    <a:pt x="2900172" y="256032"/>
                  </a:lnTo>
                  <a:lnTo>
                    <a:pt x="3070860" y="15240"/>
                  </a:lnTo>
                  <a:lnTo>
                    <a:pt x="3200400" y="15240"/>
                  </a:lnTo>
                  <a:lnTo>
                    <a:pt x="2942844" y="376428"/>
                  </a:lnTo>
                  <a:lnTo>
                    <a:pt x="2910840" y="617220"/>
                  </a:lnTo>
                  <a:lnTo>
                    <a:pt x="2798064" y="617220"/>
                  </a:lnTo>
                  <a:lnTo>
                    <a:pt x="2831591" y="376428"/>
                  </a:lnTo>
                  <a:lnTo>
                    <a:pt x="2691383" y="15240"/>
                  </a:lnTo>
                  <a:close/>
                </a:path>
                <a:path w="4403090" h="632460">
                  <a:moveTo>
                    <a:pt x="2257044" y="15240"/>
                  </a:moveTo>
                  <a:lnTo>
                    <a:pt x="2371344" y="15240"/>
                  </a:lnTo>
                  <a:lnTo>
                    <a:pt x="2342388" y="217932"/>
                  </a:lnTo>
                  <a:lnTo>
                    <a:pt x="2534412" y="15240"/>
                  </a:lnTo>
                  <a:lnTo>
                    <a:pt x="2674620" y="15240"/>
                  </a:lnTo>
                  <a:lnTo>
                    <a:pt x="2412492" y="291084"/>
                  </a:lnTo>
                  <a:lnTo>
                    <a:pt x="2619756" y="617220"/>
                  </a:lnTo>
                  <a:lnTo>
                    <a:pt x="2493264" y="617220"/>
                  </a:lnTo>
                  <a:lnTo>
                    <a:pt x="2324100" y="350520"/>
                  </a:lnTo>
                  <a:lnTo>
                    <a:pt x="2287524" y="617220"/>
                  </a:lnTo>
                  <a:lnTo>
                    <a:pt x="2174748" y="617220"/>
                  </a:lnTo>
                  <a:lnTo>
                    <a:pt x="2257044" y="15240"/>
                  </a:lnTo>
                  <a:close/>
                </a:path>
                <a:path w="4403090" h="632460">
                  <a:moveTo>
                    <a:pt x="1635252" y="15240"/>
                  </a:moveTo>
                  <a:lnTo>
                    <a:pt x="1732788" y="15240"/>
                  </a:lnTo>
                  <a:lnTo>
                    <a:pt x="1950720" y="425196"/>
                  </a:lnTo>
                  <a:lnTo>
                    <a:pt x="2007108" y="15240"/>
                  </a:lnTo>
                  <a:lnTo>
                    <a:pt x="2116836" y="15240"/>
                  </a:lnTo>
                  <a:lnTo>
                    <a:pt x="2034540" y="617220"/>
                  </a:lnTo>
                  <a:lnTo>
                    <a:pt x="1938528" y="617220"/>
                  </a:lnTo>
                  <a:lnTo>
                    <a:pt x="1719072" y="204216"/>
                  </a:lnTo>
                  <a:lnTo>
                    <a:pt x="1661160" y="617220"/>
                  </a:lnTo>
                  <a:lnTo>
                    <a:pt x="1552956" y="617220"/>
                  </a:lnTo>
                  <a:lnTo>
                    <a:pt x="1635252" y="15240"/>
                  </a:lnTo>
                  <a:close/>
                </a:path>
                <a:path w="4403090" h="632460">
                  <a:moveTo>
                    <a:pt x="1219200" y="15240"/>
                  </a:moveTo>
                  <a:lnTo>
                    <a:pt x="1315212" y="15240"/>
                  </a:lnTo>
                  <a:lnTo>
                    <a:pt x="1464564" y="617220"/>
                  </a:lnTo>
                  <a:lnTo>
                    <a:pt x="1354836" y="617220"/>
                  </a:lnTo>
                  <a:lnTo>
                    <a:pt x="1322832" y="489204"/>
                  </a:lnTo>
                  <a:lnTo>
                    <a:pt x="1083564" y="489204"/>
                  </a:lnTo>
                  <a:lnTo>
                    <a:pt x="1016508" y="617220"/>
                  </a:lnTo>
                  <a:lnTo>
                    <a:pt x="894588" y="617220"/>
                  </a:lnTo>
                  <a:lnTo>
                    <a:pt x="1219200" y="15240"/>
                  </a:lnTo>
                  <a:close/>
                </a:path>
                <a:path w="4403090" h="632460">
                  <a:moveTo>
                    <a:pt x="443484" y="15240"/>
                  </a:moveTo>
                  <a:lnTo>
                    <a:pt x="557784" y="15240"/>
                  </a:lnTo>
                  <a:lnTo>
                    <a:pt x="525780" y="242316"/>
                  </a:lnTo>
                  <a:lnTo>
                    <a:pt x="733044" y="242316"/>
                  </a:lnTo>
                  <a:lnTo>
                    <a:pt x="763524" y="15240"/>
                  </a:lnTo>
                  <a:lnTo>
                    <a:pt x="877824" y="15240"/>
                  </a:lnTo>
                  <a:lnTo>
                    <a:pt x="794004" y="617220"/>
                  </a:lnTo>
                  <a:lnTo>
                    <a:pt x="681228" y="617220"/>
                  </a:lnTo>
                  <a:lnTo>
                    <a:pt x="719328" y="344424"/>
                  </a:lnTo>
                  <a:lnTo>
                    <a:pt x="512064" y="344424"/>
                  </a:lnTo>
                  <a:lnTo>
                    <a:pt x="473964" y="617220"/>
                  </a:lnTo>
                  <a:lnTo>
                    <a:pt x="361188" y="617220"/>
                  </a:lnTo>
                  <a:lnTo>
                    <a:pt x="443484" y="15240"/>
                  </a:lnTo>
                  <a:close/>
                </a:path>
                <a:path w="4403090" h="632460">
                  <a:moveTo>
                    <a:pt x="13716" y="15240"/>
                  </a:moveTo>
                  <a:lnTo>
                    <a:pt x="382524" y="15240"/>
                  </a:lnTo>
                  <a:lnTo>
                    <a:pt x="368808" y="121920"/>
                  </a:lnTo>
                  <a:lnTo>
                    <a:pt x="243840" y="121920"/>
                  </a:lnTo>
                  <a:lnTo>
                    <a:pt x="175260" y="617220"/>
                  </a:lnTo>
                  <a:lnTo>
                    <a:pt x="64008" y="617220"/>
                  </a:lnTo>
                  <a:lnTo>
                    <a:pt x="131064" y="121920"/>
                  </a:lnTo>
                  <a:lnTo>
                    <a:pt x="0" y="121920"/>
                  </a:lnTo>
                  <a:lnTo>
                    <a:pt x="13716" y="15240"/>
                  </a:lnTo>
                  <a:close/>
                </a:path>
                <a:path w="4403090" h="632460">
                  <a:moveTo>
                    <a:pt x="3570732" y="0"/>
                  </a:moveTo>
                  <a:lnTo>
                    <a:pt x="3618451" y="3267"/>
                  </a:lnTo>
                  <a:lnTo>
                    <a:pt x="3662806" y="12972"/>
                  </a:lnTo>
                  <a:lnTo>
                    <a:pt x="3703722" y="28968"/>
                  </a:lnTo>
                  <a:lnTo>
                    <a:pt x="3741127" y="51108"/>
                  </a:lnTo>
                  <a:lnTo>
                    <a:pt x="3774948" y="79248"/>
                  </a:lnTo>
                  <a:lnTo>
                    <a:pt x="3804416" y="113056"/>
                  </a:lnTo>
                  <a:lnTo>
                    <a:pt x="3827081" y="150376"/>
                  </a:lnTo>
                  <a:lnTo>
                    <a:pt x="3843089" y="191060"/>
                  </a:lnTo>
                  <a:lnTo>
                    <a:pt x="3852586" y="234964"/>
                  </a:lnTo>
                  <a:lnTo>
                    <a:pt x="3855720" y="281940"/>
                  </a:lnTo>
                  <a:lnTo>
                    <a:pt x="3852838" y="328874"/>
                  </a:lnTo>
                  <a:lnTo>
                    <a:pt x="3844099" y="373951"/>
                  </a:lnTo>
                  <a:lnTo>
                    <a:pt x="3829359" y="417599"/>
                  </a:lnTo>
                  <a:lnTo>
                    <a:pt x="3808475" y="460248"/>
                  </a:lnTo>
                  <a:lnTo>
                    <a:pt x="3782496" y="499110"/>
                  </a:lnTo>
                  <a:lnTo>
                    <a:pt x="3752659" y="533400"/>
                  </a:lnTo>
                  <a:lnTo>
                    <a:pt x="3719107" y="563118"/>
                  </a:lnTo>
                  <a:lnTo>
                    <a:pt x="3681983" y="588264"/>
                  </a:lnTo>
                  <a:lnTo>
                    <a:pt x="3640550" y="607385"/>
                  </a:lnTo>
                  <a:lnTo>
                    <a:pt x="3596259" y="621220"/>
                  </a:lnTo>
                  <a:lnTo>
                    <a:pt x="3549110" y="629626"/>
                  </a:lnTo>
                  <a:lnTo>
                    <a:pt x="3499104" y="632460"/>
                  </a:lnTo>
                  <a:lnTo>
                    <a:pt x="3449921" y="629363"/>
                  </a:lnTo>
                  <a:lnTo>
                    <a:pt x="3404835" y="620121"/>
                  </a:lnTo>
                  <a:lnTo>
                    <a:pt x="3363919" y="604808"/>
                  </a:lnTo>
                  <a:lnTo>
                    <a:pt x="3327245" y="583496"/>
                  </a:lnTo>
                  <a:lnTo>
                    <a:pt x="3294887" y="556260"/>
                  </a:lnTo>
                  <a:lnTo>
                    <a:pt x="3260883" y="515397"/>
                  </a:lnTo>
                  <a:lnTo>
                    <a:pt x="3236595" y="468249"/>
                  </a:lnTo>
                  <a:lnTo>
                    <a:pt x="3222021" y="414813"/>
                  </a:lnTo>
                  <a:lnTo>
                    <a:pt x="3217164" y="355092"/>
                  </a:lnTo>
                  <a:lnTo>
                    <a:pt x="3220821" y="300776"/>
                  </a:lnTo>
                  <a:lnTo>
                    <a:pt x="3231794" y="249387"/>
                  </a:lnTo>
                  <a:lnTo>
                    <a:pt x="3250082" y="200924"/>
                  </a:lnTo>
                  <a:lnTo>
                    <a:pt x="3275685" y="155387"/>
                  </a:lnTo>
                  <a:lnTo>
                    <a:pt x="3308604" y="112776"/>
                  </a:lnTo>
                  <a:lnTo>
                    <a:pt x="3344425" y="78493"/>
                  </a:lnTo>
                  <a:lnTo>
                    <a:pt x="3383336" y="50348"/>
                  </a:lnTo>
                  <a:lnTo>
                    <a:pt x="3425380" y="28384"/>
                  </a:lnTo>
                  <a:lnTo>
                    <a:pt x="3470599" y="12643"/>
                  </a:lnTo>
                  <a:lnTo>
                    <a:pt x="3519035" y="3167"/>
                  </a:lnTo>
                  <a:lnTo>
                    <a:pt x="3570732" y="0"/>
                  </a:lnTo>
                  <a:close/>
                </a:path>
              </a:pathLst>
            </a:custGeom>
            <a:ln w="6096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3968" y="1493027"/>
            <a:ext cx="703072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" dirty="0">
                <a:solidFill>
                  <a:srgbClr val="FD801A"/>
                </a:solidFill>
              </a:rPr>
              <a:t>W</a:t>
            </a:r>
            <a:r>
              <a:rPr sz="3000" spc="-10" dirty="0">
                <a:solidFill>
                  <a:srgbClr val="FD801A"/>
                </a:solidFill>
              </a:rPr>
              <a:t>H</a:t>
            </a:r>
            <a:r>
              <a:rPr sz="3000" dirty="0">
                <a:solidFill>
                  <a:srgbClr val="FD801A"/>
                </a:solidFill>
              </a:rPr>
              <a:t>Y</a:t>
            </a:r>
            <a:r>
              <a:rPr sz="3000" spc="-140" dirty="0">
                <a:solidFill>
                  <a:srgbClr val="FD801A"/>
                </a:solidFill>
              </a:rPr>
              <a:t> </a:t>
            </a:r>
            <a:r>
              <a:rPr sz="3000" spc="10" dirty="0">
                <a:solidFill>
                  <a:srgbClr val="FD801A"/>
                </a:solidFill>
              </a:rPr>
              <a:t>S</a:t>
            </a:r>
            <a:r>
              <a:rPr sz="3000" spc="-5" dirty="0">
                <a:solidFill>
                  <a:srgbClr val="FD801A"/>
                </a:solidFill>
              </a:rPr>
              <a:t>T</a:t>
            </a:r>
            <a:r>
              <a:rPr sz="3000" spc="-25" dirty="0">
                <a:solidFill>
                  <a:srgbClr val="FD801A"/>
                </a:solidFill>
              </a:rPr>
              <a:t>R</a:t>
            </a:r>
            <a:r>
              <a:rPr sz="3000" spc="25" dirty="0">
                <a:solidFill>
                  <a:srgbClr val="FD801A"/>
                </a:solidFill>
              </a:rPr>
              <a:t>O</a:t>
            </a:r>
            <a:r>
              <a:rPr sz="3000" spc="-10" dirty="0">
                <a:solidFill>
                  <a:srgbClr val="FD801A"/>
                </a:solidFill>
              </a:rPr>
              <a:t>K</a:t>
            </a:r>
            <a:r>
              <a:rPr sz="3000" dirty="0">
                <a:solidFill>
                  <a:srgbClr val="FD801A"/>
                </a:solidFill>
              </a:rPr>
              <a:t>E</a:t>
            </a:r>
            <a:r>
              <a:rPr sz="3000" spc="-204" dirty="0">
                <a:solidFill>
                  <a:srgbClr val="FD801A"/>
                </a:solidFill>
              </a:rPr>
              <a:t> </a:t>
            </a:r>
            <a:r>
              <a:rPr sz="3000" spc="-10" dirty="0">
                <a:solidFill>
                  <a:srgbClr val="FD801A"/>
                </a:solidFill>
              </a:rPr>
              <a:t>A</a:t>
            </a:r>
            <a:r>
              <a:rPr lang="en-IN" sz="3000" spc="25" dirty="0">
                <a:solidFill>
                  <a:srgbClr val="FD801A"/>
                </a:solidFill>
              </a:rPr>
              <a:t>NAL</a:t>
            </a:r>
            <a:r>
              <a:rPr sz="3000" spc="-10" dirty="0">
                <a:solidFill>
                  <a:srgbClr val="FD801A"/>
                </a:solidFill>
              </a:rPr>
              <a:t>Y</a:t>
            </a:r>
            <a:r>
              <a:rPr sz="3000" dirty="0">
                <a:solidFill>
                  <a:srgbClr val="FD801A"/>
                </a:solidFill>
              </a:rPr>
              <a:t>S</a:t>
            </a:r>
            <a:r>
              <a:rPr lang="en-IN" sz="3000" dirty="0">
                <a:solidFill>
                  <a:srgbClr val="FD801A"/>
                </a:solidFill>
              </a:rPr>
              <a:t>IS </a:t>
            </a:r>
            <a:r>
              <a:rPr sz="3000" spc="-25" dirty="0">
                <a:solidFill>
                  <a:srgbClr val="FD801A"/>
                </a:solidFill>
              </a:rPr>
              <a:t> </a:t>
            </a:r>
            <a:r>
              <a:rPr sz="3000" spc="20" dirty="0">
                <a:solidFill>
                  <a:srgbClr val="FD801A"/>
                </a:solidFill>
              </a:rPr>
              <a:t>I</a:t>
            </a:r>
            <a:r>
              <a:rPr sz="3000" dirty="0">
                <a:solidFill>
                  <a:srgbClr val="FD801A"/>
                </a:solidFill>
              </a:rPr>
              <a:t>S</a:t>
            </a:r>
            <a:r>
              <a:rPr sz="3000" spc="-25" dirty="0">
                <a:solidFill>
                  <a:srgbClr val="FD801A"/>
                </a:solidFill>
              </a:rPr>
              <a:t> </a:t>
            </a:r>
            <a:r>
              <a:rPr sz="3000" spc="25" dirty="0">
                <a:solidFill>
                  <a:srgbClr val="FD801A"/>
                </a:solidFill>
              </a:rPr>
              <a:t>N</a:t>
            </a:r>
            <a:r>
              <a:rPr sz="3000" spc="-5" dirty="0">
                <a:solidFill>
                  <a:srgbClr val="FD801A"/>
                </a:solidFill>
              </a:rPr>
              <a:t>EE</a:t>
            </a:r>
            <a:r>
              <a:rPr sz="3000" spc="-10" dirty="0">
                <a:solidFill>
                  <a:srgbClr val="FD801A"/>
                </a:solidFill>
              </a:rPr>
              <a:t>D</a:t>
            </a:r>
            <a:r>
              <a:rPr sz="3000" spc="-5" dirty="0">
                <a:solidFill>
                  <a:srgbClr val="FD801A"/>
                </a:solidFill>
              </a:rPr>
              <a:t>E</a:t>
            </a:r>
            <a:r>
              <a:rPr sz="3000" dirty="0">
                <a:solidFill>
                  <a:srgbClr val="FD801A"/>
                </a:solidFill>
              </a:rPr>
              <a:t>D</a:t>
            </a:r>
            <a:r>
              <a:rPr sz="3000" spc="-10" dirty="0">
                <a:solidFill>
                  <a:srgbClr val="FD801A"/>
                </a:solidFill>
              </a:rPr>
              <a:t> </a:t>
            </a:r>
            <a:r>
              <a:rPr sz="3000" dirty="0">
                <a:solidFill>
                  <a:srgbClr val="FD801A"/>
                </a:solidFill>
              </a:rPr>
              <a:t>?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586202" y="2347917"/>
            <a:ext cx="8766175" cy="344614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01295" marR="147955" indent="-189230">
              <a:lnSpc>
                <a:spcPts val="1900"/>
              </a:lnSpc>
              <a:spcBef>
                <a:spcPts val="560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Stroke is considered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critical medical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condition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should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treated as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soon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possible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avoid</a:t>
            </a:r>
            <a:r>
              <a:rPr sz="19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further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complications.</a:t>
            </a:r>
            <a:endParaRPr sz="1950" dirty="0">
              <a:latin typeface="Times New Roman"/>
              <a:cs typeface="Times New Roman"/>
            </a:endParaRPr>
          </a:p>
          <a:p>
            <a:pPr marL="201295" marR="346075" indent="-189230">
              <a:lnSpc>
                <a:spcPts val="1910"/>
              </a:lnSpc>
              <a:spcBef>
                <a:spcPts val="810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Building a Machine Learning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can help in the early prediction of stroke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reduce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severe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impact</a:t>
            </a:r>
            <a:r>
              <a:rPr sz="19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future.</a:t>
            </a:r>
            <a:endParaRPr sz="1950" dirty="0">
              <a:latin typeface="Times New Roman"/>
              <a:cs typeface="Times New Roman"/>
            </a:endParaRPr>
          </a:p>
          <a:p>
            <a:pPr marL="201295" marR="194310" indent="-189230">
              <a:lnSpc>
                <a:spcPts val="1900"/>
              </a:lnSpc>
              <a:spcBef>
                <a:spcPts val="819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would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help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patients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obtain early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treatment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for strokes and rebuild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lives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after </a:t>
            </a:r>
            <a:r>
              <a:rPr sz="195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9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event.</a:t>
            </a:r>
            <a:endParaRPr sz="1950" dirty="0">
              <a:latin typeface="Times New Roman"/>
              <a:cs typeface="Times New Roman"/>
            </a:endParaRPr>
          </a:p>
          <a:p>
            <a:pPr marL="201295" marR="5080" indent="-189230">
              <a:lnSpc>
                <a:spcPct val="813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2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just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providing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some basic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information,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machine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architecture </a:t>
            </a:r>
            <a:r>
              <a:rPr sz="195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help the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general </a:t>
            </a:r>
            <a:r>
              <a:rPr sz="1950" spc="15" dirty="0">
                <a:solidFill>
                  <a:srgbClr val="FFFFFF"/>
                </a:solidFill>
                <a:latin typeface="Times New Roman"/>
                <a:cs typeface="Times New Roman"/>
              </a:rPr>
              <a:t>public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in determining the likelihood of a stroke occurring in </a:t>
            </a:r>
            <a:r>
              <a:rPr sz="1950" spc="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adult </a:t>
            </a:r>
            <a:r>
              <a:rPr sz="1950" spc="-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patient.</a:t>
            </a:r>
            <a:endParaRPr sz="1950" dirty="0">
              <a:latin typeface="Times New Roman"/>
              <a:cs typeface="Times New Roman"/>
            </a:endParaRPr>
          </a:p>
          <a:p>
            <a:pPr marL="201295" marR="189230" indent="-189230">
              <a:lnSpc>
                <a:spcPts val="1750"/>
              </a:lnSpc>
              <a:spcBef>
                <a:spcPts val="815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main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stroke: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Ischemic,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due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lack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blood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flow,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Hemorrhagic,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due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bleeding.</a:t>
            </a:r>
            <a:endParaRPr sz="1800" dirty="0">
              <a:latin typeface="Times New Roman"/>
              <a:cs typeface="Times New Roman"/>
            </a:endParaRPr>
          </a:p>
          <a:p>
            <a:pPr marL="201295" indent="-18923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Both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cause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parts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brain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stop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functioning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properly.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2793" y="1381704"/>
            <a:ext cx="40297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FFF00"/>
                </a:solidFill>
                <a:latin typeface="Arial MT"/>
                <a:cs typeface="Arial MT"/>
              </a:rPr>
              <a:t>M</a:t>
            </a:r>
            <a:r>
              <a:rPr sz="3300" dirty="0">
                <a:solidFill>
                  <a:srgbClr val="FFFF00"/>
                </a:solidFill>
                <a:latin typeface="Arial MT"/>
                <a:cs typeface="Arial MT"/>
              </a:rPr>
              <a:t>L</a:t>
            </a:r>
            <a:r>
              <a:rPr sz="3300" spc="-28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3300" spc="-25" dirty="0">
                <a:solidFill>
                  <a:srgbClr val="FFFF00"/>
                </a:solidFill>
                <a:latin typeface="Arial MT"/>
                <a:cs typeface="Arial MT"/>
              </a:rPr>
              <a:t>A</a:t>
            </a:r>
            <a:r>
              <a:rPr sz="3300" spc="25" dirty="0">
                <a:solidFill>
                  <a:srgbClr val="FFFF00"/>
                </a:solidFill>
                <a:latin typeface="Arial MT"/>
                <a:cs typeface="Arial MT"/>
              </a:rPr>
              <a:t>N</a:t>
            </a:r>
            <a:r>
              <a:rPr sz="3300" spc="-25" dirty="0">
                <a:solidFill>
                  <a:srgbClr val="FFFF00"/>
                </a:solidFill>
                <a:latin typeface="Arial MT"/>
                <a:cs typeface="Arial MT"/>
              </a:rPr>
              <a:t>L</a:t>
            </a:r>
            <a:r>
              <a:rPr sz="3300" spc="-225" dirty="0">
                <a:solidFill>
                  <a:srgbClr val="FFFF00"/>
                </a:solidFill>
                <a:latin typeface="Arial MT"/>
                <a:cs typeface="Arial MT"/>
              </a:rPr>
              <a:t>A</a:t>
            </a:r>
            <a:r>
              <a:rPr sz="3300" spc="-25" dirty="0">
                <a:solidFill>
                  <a:srgbClr val="FFFF00"/>
                </a:solidFill>
                <a:latin typeface="Arial MT"/>
                <a:cs typeface="Arial MT"/>
              </a:rPr>
              <a:t>Y</a:t>
            </a:r>
            <a:r>
              <a:rPr sz="3300" spc="5" dirty="0">
                <a:solidFill>
                  <a:srgbClr val="FFFF00"/>
                </a:solidFill>
                <a:latin typeface="Arial MT"/>
                <a:cs typeface="Arial MT"/>
              </a:rPr>
              <a:t>S</a:t>
            </a:r>
            <a:r>
              <a:rPr sz="3300" spc="-30" dirty="0">
                <a:solidFill>
                  <a:srgbClr val="FFFF00"/>
                </a:solidFill>
                <a:latin typeface="Arial MT"/>
                <a:cs typeface="Arial MT"/>
              </a:rPr>
              <a:t>I</a:t>
            </a:r>
            <a:r>
              <a:rPr sz="3300" dirty="0">
                <a:solidFill>
                  <a:srgbClr val="FFFF00"/>
                </a:solidFill>
                <a:latin typeface="Arial MT"/>
                <a:cs typeface="Arial MT"/>
              </a:rPr>
              <a:t>S</a:t>
            </a:r>
            <a:r>
              <a:rPr sz="3300" spc="15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00"/>
                </a:solidFill>
                <a:latin typeface="Arial MT"/>
                <a:cs typeface="Arial MT"/>
              </a:rPr>
              <a:t>F</a:t>
            </a:r>
            <a:r>
              <a:rPr sz="3300" spc="-25" dirty="0">
                <a:solidFill>
                  <a:srgbClr val="FFFF00"/>
                </a:solidFill>
                <a:latin typeface="Arial MT"/>
                <a:cs typeface="Arial MT"/>
              </a:rPr>
              <a:t>L</a:t>
            </a:r>
            <a:r>
              <a:rPr sz="3300" spc="5" dirty="0">
                <a:solidFill>
                  <a:srgbClr val="FFFF00"/>
                </a:solidFill>
                <a:latin typeface="Arial MT"/>
                <a:cs typeface="Arial MT"/>
              </a:rPr>
              <a:t>O</a:t>
            </a:r>
            <a:r>
              <a:rPr sz="3300" dirty="0">
                <a:solidFill>
                  <a:srgbClr val="FFFF00"/>
                </a:solidFill>
                <a:latin typeface="Arial MT"/>
                <a:cs typeface="Arial MT"/>
              </a:rPr>
              <a:t>W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0819" y="2033016"/>
            <a:ext cx="4614672" cy="43723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91866" y="4173720"/>
            <a:ext cx="784860" cy="4127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47320">
              <a:lnSpc>
                <a:spcPts val="1460"/>
              </a:lnSpc>
              <a:spcBef>
                <a:spcPts val="250"/>
              </a:spcBef>
            </a:pPr>
            <a:r>
              <a:rPr sz="1300" spc="-30" dirty="0">
                <a:solidFill>
                  <a:srgbClr val="FFFFFF"/>
                </a:solidFill>
                <a:latin typeface="Verdana"/>
                <a:cs typeface="Verdana"/>
              </a:rPr>
              <a:t>FLOW </a:t>
            </a:r>
            <a:r>
              <a:rPr sz="13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spc="-13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300" spc="-2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849" y="2507960"/>
            <a:ext cx="659130" cy="4127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5240" marR="5080" indent="-3175">
              <a:lnSpc>
                <a:spcPts val="1460"/>
              </a:lnSpc>
              <a:spcBef>
                <a:spcPts val="250"/>
              </a:spcBef>
            </a:pP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3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300" spc="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300" spc="-2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3568" y="3658603"/>
            <a:ext cx="889635" cy="4127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113664">
              <a:lnSpc>
                <a:spcPts val="1460"/>
              </a:lnSpc>
              <a:spcBef>
                <a:spcPts val="250"/>
              </a:spcBef>
            </a:pP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3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3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300" spc="-1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-2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3055" y="5429528"/>
            <a:ext cx="876935" cy="5975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065" marR="5080" indent="1905" algn="ctr">
              <a:lnSpc>
                <a:spcPct val="93500"/>
              </a:lnSpc>
              <a:spcBef>
                <a:spcPts val="220"/>
              </a:spcBef>
            </a:pP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3.DATA </a:t>
            </a:r>
            <a:r>
              <a:rPr sz="13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9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300" spc="-1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spc="1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spc="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spc="-2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00" spc="-225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1300" spc="6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1632" y="5429528"/>
            <a:ext cx="883285" cy="5975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8415" marR="5080" indent="-6350">
              <a:lnSpc>
                <a:spcPts val="1460"/>
              </a:lnSpc>
              <a:spcBef>
                <a:spcPts val="250"/>
              </a:spcBef>
            </a:pP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300" spc="-2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spc="-2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1300">
              <a:latin typeface="Verdana"/>
              <a:cs typeface="Verdana"/>
            </a:endParaRPr>
          </a:p>
          <a:p>
            <a:pPr marL="306705">
              <a:lnSpc>
                <a:spcPts val="1425"/>
              </a:lnSpc>
            </a:pPr>
            <a:r>
              <a:rPr sz="1300" spc="70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9216" y="3567171"/>
            <a:ext cx="937260" cy="596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" algn="ctr">
              <a:lnSpc>
                <a:spcPts val="1510"/>
              </a:lnSpc>
              <a:spcBef>
                <a:spcPts val="120"/>
              </a:spcBef>
            </a:pP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5.</a:t>
            </a:r>
            <a:endParaRPr sz="1300">
              <a:latin typeface="Verdana"/>
              <a:cs typeface="Verdana"/>
            </a:endParaRPr>
          </a:p>
          <a:p>
            <a:pPr marL="12065" marR="5080" algn="ctr">
              <a:lnSpc>
                <a:spcPts val="1450"/>
              </a:lnSpc>
              <a:spcBef>
                <a:spcPts val="90"/>
              </a:spcBef>
            </a:pP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300" spc="-2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300" spc="-2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spc="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300" spc="-8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300" spc="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300" spc="1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300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3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300" spc="-2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3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spc="1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2111" y="1714036"/>
            <a:ext cx="45231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PROBLEM</a:t>
            </a:r>
            <a:r>
              <a:rPr sz="3300" spc="-75" dirty="0"/>
              <a:t> </a:t>
            </a:r>
            <a:r>
              <a:rPr sz="3300" spc="-70" dirty="0"/>
              <a:t>STATEMENT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720366" y="2748770"/>
            <a:ext cx="8575675" cy="2232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World</a:t>
            </a:r>
            <a:r>
              <a:rPr sz="1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Organization</a:t>
            </a:r>
            <a:r>
              <a:rPr sz="1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(WHO)</a:t>
            </a:r>
            <a:r>
              <a:rPr sz="1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stroke</a:t>
            </a:r>
            <a:r>
              <a:rPr sz="180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2nd</a:t>
            </a:r>
            <a:r>
              <a:rPr sz="18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leading</a:t>
            </a:r>
            <a:r>
              <a:rPr sz="1800" spc="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cause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20129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death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globally,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responsible for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approximately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11%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deaths.</a:t>
            </a:r>
            <a:endParaRPr sz="1800">
              <a:latin typeface="Times New Roman"/>
              <a:cs typeface="Times New Roman"/>
            </a:endParaRPr>
          </a:p>
          <a:p>
            <a:pPr marL="201295" marR="5715" indent="-189230">
              <a:lnSpc>
                <a:spcPct val="2216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sz="1800" spc="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whether</a:t>
            </a:r>
            <a:r>
              <a:rPr sz="18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patient</a:t>
            </a:r>
            <a:r>
              <a:rPr sz="18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18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stroke</a:t>
            </a:r>
            <a:r>
              <a:rPr sz="18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1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input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parameters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gender,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age,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diseases,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smoking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status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6162" y="1706465"/>
            <a:ext cx="32873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METHODOLOGY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720366" y="2748770"/>
            <a:ext cx="8575675" cy="2232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8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applied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sz="1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whether</a:t>
            </a:r>
            <a:r>
              <a:rPr sz="180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individual</a:t>
            </a:r>
            <a:r>
              <a:rPr sz="1800" spc="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8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1800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201295">
              <a:lnSpc>
                <a:spcPct val="100000"/>
              </a:lnSpc>
              <a:spcBef>
                <a:spcPts val="5"/>
              </a:spcBef>
            </a:pP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stroke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based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several features.</a:t>
            </a:r>
            <a:endParaRPr sz="1800">
              <a:latin typeface="Times New Roman"/>
              <a:cs typeface="Times New Roman"/>
            </a:endParaRPr>
          </a:p>
          <a:p>
            <a:pPr marL="201295" marR="5715" indent="-189230">
              <a:lnSpc>
                <a:spcPct val="2216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1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trained</a:t>
            </a:r>
            <a:r>
              <a:rPr sz="1800" spc="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18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spc="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1800" spc="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18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18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inspected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out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would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best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efficiently</a:t>
            </a:r>
            <a:r>
              <a:rPr sz="18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stroke.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484" y="1139412"/>
            <a:ext cx="26860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latin typeface="Arial MT"/>
                <a:cs typeface="Arial MT"/>
              </a:rPr>
              <a:t>D</a:t>
            </a:r>
            <a:r>
              <a:rPr sz="3300" spc="-225" dirty="0">
                <a:latin typeface="Arial MT"/>
                <a:cs typeface="Arial MT"/>
              </a:rPr>
              <a:t>A</a:t>
            </a:r>
            <a:r>
              <a:rPr sz="3300" spc="-270" dirty="0">
                <a:latin typeface="Arial MT"/>
                <a:cs typeface="Arial MT"/>
              </a:rPr>
              <a:t>T</a:t>
            </a:r>
            <a:r>
              <a:rPr sz="3300" dirty="0">
                <a:latin typeface="Arial MT"/>
                <a:cs typeface="Arial MT"/>
              </a:rPr>
              <a:t>A</a:t>
            </a:r>
            <a:r>
              <a:rPr sz="3300" spc="-185" dirty="0">
                <a:latin typeface="Arial MT"/>
                <a:cs typeface="Arial MT"/>
              </a:rPr>
              <a:t> </a:t>
            </a:r>
            <a:r>
              <a:rPr sz="3300" spc="-10" dirty="0">
                <a:latin typeface="Arial MT"/>
                <a:cs typeface="Arial MT"/>
              </a:rPr>
              <a:t>M</a:t>
            </a:r>
            <a:r>
              <a:rPr sz="3300" spc="5" dirty="0">
                <a:latin typeface="Arial MT"/>
                <a:cs typeface="Arial MT"/>
              </a:rPr>
              <a:t>I</a:t>
            </a:r>
            <a:r>
              <a:rPr sz="3300" spc="-10" dirty="0">
                <a:latin typeface="Arial MT"/>
                <a:cs typeface="Arial MT"/>
              </a:rPr>
              <a:t>N</a:t>
            </a:r>
            <a:r>
              <a:rPr sz="3300" spc="5" dirty="0">
                <a:latin typeface="Arial MT"/>
                <a:cs typeface="Arial MT"/>
              </a:rPr>
              <a:t>I</a:t>
            </a:r>
            <a:r>
              <a:rPr sz="3300" spc="-10" dirty="0">
                <a:latin typeface="Arial MT"/>
                <a:cs typeface="Arial MT"/>
              </a:rPr>
              <a:t>N</a:t>
            </a:r>
            <a:r>
              <a:rPr sz="3300" dirty="0">
                <a:latin typeface="Arial MT"/>
                <a:cs typeface="Arial MT"/>
              </a:rPr>
              <a:t>G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0284" y="2174748"/>
            <a:ext cx="4555235" cy="32186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304" y="2239739"/>
            <a:ext cx="454469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mining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16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extract </a:t>
            </a:r>
            <a:r>
              <a:rPr sz="1650" spc="-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usable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from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larger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raw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1650">
              <a:latin typeface="Times New Roman"/>
              <a:cs typeface="Times New Roman"/>
            </a:endParaRPr>
          </a:p>
          <a:p>
            <a:pPr marL="295910" indent="-28384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practice</a:t>
            </a:r>
            <a:r>
              <a:rPr sz="16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defined as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analyzing large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 MT"/>
              <a:buChar char="•"/>
            </a:pPr>
            <a:endParaRPr sz="17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</a:pP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databases</a:t>
            </a:r>
            <a:r>
              <a:rPr sz="16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16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information.</a:t>
            </a:r>
            <a:endParaRPr sz="1650">
              <a:latin typeface="Times New Roman"/>
              <a:cs typeface="Times New Roman"/>
            </a:endParaRPr>
          </a:p>
          <a:p>
            <a:pPr marL="295910" marR="273685" indent="-28384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5910" algn="l"/>
                <a:tab pos="296545" algn="l"/>
              </a:tabLst>
            </a:pP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mining has applications 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multiple fields, </a:t>
            </a:r>
            <a:r>
              <a:rPr sz="1650" spc="-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16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r>
              <a:rPr sz="16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650" dirty="0">
                <a:solidFill>
                  <a:srgbClr val="FFFFFF"/>
                </a:solidFill>
                <a:latin typeface="Times New Roman"/>
                <a:cs typeface="Times New Roman"/>
              </a:rPr>
              <a:t> research.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382" y="1139412"/>
            <a:ext cx="53365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latin typeface="Arial MT"/>
                <a:cs typeface="Arial MT"/>
              </a:rPr>
              <a:t>ATTRIBUTE </a:t>
            </a:r>
            <a:r>
              <a:rPr sz="3300" spc="-30" dirty="0">
                <a:latin typeface="Arial MT"/>
                <a:cs typeface="Arial MT"/>
              </a:rPr>
              <a:t>INFORMATION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873" y="1666458"/>
            <a:ext cx="7797800" cy="477901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025"/>
              </a:spcBef>
              <a:buAutoNum type="arabicParenR"/>
              <a:tabLst>
                <a:tab pos="232410" algn="l"/>
              </a:tabLst>
            </a:pP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id: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40"/>
              </a:spcBef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gender: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"Male",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"Female"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"Other"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age: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25"/>
              </a:spcBef>
              <a:buAutoNum type="arabicParenR"/>
              <a:tabLst>
                <a:tab pos="232410" algn="l"/>
              </a:tabLst>
            </a:pP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hypertension: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hypertension,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hypertension</a:t>
            </a:r>
            <a:endParaRPr sz="1450">
              <a:latin typeface="Arial MT"/>
              <a:cs typeface="Arial MT"/>
            </a:endParaRPr>
          </a:p>
          <a:p>
            <a:pPr marL="12700" marR="50165">
              <a:lnSpc>
                <a:spcPct val="153800"/>
              </a:lnSpc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heart_disease: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heart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diseases,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1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heart </a:t>
            </a:r>
            <a:r>
              <a:rPr sz="1450" spc="-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disease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ever_married: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"No"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"Yes"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25"/>
              </a:spcBef>
              <a:buAutoNum type="arabicParenR"/>
              <a:tabLst>
                <a:tab pos="232410" algn="l"/>
              </a:tabLst>
            </a:pP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work_type: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"children",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"Govt_jov",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"Never_worked",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"Private"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or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"Self-employed"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Residence_type: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"Rural"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"Urban"</a:t>
            </a:r>
            <a:endParaRPr sz="1450">
              <a:latin typeface="Arial MT"/>
              <a:cs typeface="Arial MT"/>
            </a:endParaRPr>
          </a:p>
          <a:p>
            <a:pPr marL="231775" indent="-21971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23241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avg_glucose_level: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glucose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level in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blood</a:t>
            </a:r>
            <a:endParaRPr sz="145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33782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bmi: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body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50">
              <a:latin typeface="Arial MT"/>
              <a:cs typeface="Arial MT"/>
            </a:endParaRPr>
          </a:p>
          <a:p>
            <a:pPr marL="324485" indent="-312420">
              <a:lnSpc>
                <a:spcPct val="100000"/>
              </a:lnSpc>
              <a:spcBef>
                <a:spcPts val="925"/>
              </a:spcBef>
              <a:buAutoNum type="arabicParenR"/>
              <a:tabLst>
                <a:tab pos="325120" algn="l"/>
              </a:tabLst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smoking_status: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"formerly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smoked",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"never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smoked", "smokes"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"Unknown"*</a:t>
            </a:r>
            <a:endParaRPr sz="145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spcBef>
                <a:spcPts val="935"/>
              </a:spcBef>
              <a:buAutoNum type="arabicParenR"/>
              <a:tabLst>
                <a:tab pos="337820" algn="l"/>
              </a:tabLst>
            </a:pP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stroke: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stroke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*Note: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"Unknown"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smoking_status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that the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unavailable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patient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0704"/>
            <a:ext cx="10058400" cy="1188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060" y="1137952"/>
            <a:ext cx="698119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-25" dirty="0">
                <a:latin typeface="Times New Roman"/>
                <a:cs typeface="Times New Roman"/>
              </a:rPr>
              <a:t>EXPLORATORY</a:t>
            </a:r>
            <a:r>
              <a:rPr b="1" spc="-110" dirty="0">
                <a:latin typeface="Times New Roman"/>
                <a:cs typeface="Times New Roman"/>
              </a:rPr>
              <a:t> </a:t>
            </a:r>
            <a:r>
              <a:rPr b="1" spc="-100" dirty="0">
                <a:latin typeface="Times New Roman"/>
                <a:cs typeface="Times New Roman"/>
              </a:rPr>
              <a:t>DATA</a:t>
            </a:r>
            <a:r>
              <a:rPr b="1" spc="-320" dirty="0">
                <a:latin typeface="Times New Roman"/>
                <a:cs typeface="Times New Roman"/>
              </a:rPr>
              <a:t> </a:t>
            </a:r>
            <a:r>
              <a:rPr b="1" spc="-15" dirty="0">
                <a:latin typeface="Times New Roman"/>
                <a:cs typeface="Times New Roman"/>
              </a:rPr>
              <a:t>ANALYSIS(EDA)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272" y="3163824"/>
            <a:ext cx="5010911" cy="12496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0060" y="1709402"/>
            <a:ext cx="9281160" cy="1384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375" indent="-67310">
              <a:lnSpc>
                <a:spcPct val="100000"/>
              </a:lnSpc>
              <a:spcBef>
                <a:spcPts val="135"/>
              </a:spcBef>
              <a:buSzPct val="93103"/>
              <a:buFont typeface="Arial MT"/>
              <a:buChar char="•"/>
              <a:tabLst>
                <a:tab pos="80010" algn="l"/>
              </a:tabLst>
            </a:pP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45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is applied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investigate</a:t>
            </a:r>
            <a:r>
              <a:rPr sz="14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summarize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14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insights.</a:t>
            </a:r>
            <a:endParaRPr sz="1450">
              <a:latin typeface="Times New Roman"/>
              <a:cs typeface="Times New Roman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 MT"/>
              <a:buChar char="•"/>
              <a:tabLst>
                <a:tab pos="80010" algn="l"/>
              </a:tabLst>
            </a:pP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give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basic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understanding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your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data, </a:t>
            </a:r>
            <a:r>
              <a:rPr sz="1450" spc="-20" dirty="0">
                <a:solidFill>
                  <a:srgbClr val="FFFFFF"/>
                </a:solidFill>
                <a:latin typeface="Times New Roman"/>
                <a:cs typeface="Times New Roman"/>
              </a:rPr>
              <a:t>it’s</a:t>
            </a:r>
            <a:r>
              <a:rPr sz="14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, null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much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more.</a:t>
            </a:r>
            <a:endParaRPr sz="1450">
              <a:latin typeface="Times New Roman"/>
              <a:cs typeface="Times New Roman"/>
            </a:endParaRPr>
          </a:p>
          <a:p>
            <a:pPr marL="79375" indent="-67310">
              <a:lnSpc>
                <a:spcPct val="100000"/>
              </a:lnSpc>
              <a:spcBef>
                <a:spcPts val="35"/>
              </a:spcBef>
              <a:buSzPct val="93103"/>
              <a:buFont typeface="Arial MT"/>
              <a:buChar char="•"/>
              <a:tabLst>
                <a:tab pos="80010" algn="l"/>
              </a:tabLst>
            </a:pPr>
            <a:r>
              <a:rPr sz="1450" spc="-2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either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explore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graphs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or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through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functions.</a:t>
            </a: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2099"/>
              </a:lnSpc>
              <a:spcBef>
                <a:spcPts val="10"/>
              </a:spcBef>
              <a:buSzPct val="93103"/>
              <a:buFont typeface="Arial MT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non-graphical</a:t>
            </a:r>
            <a:r>
              <a:rPr sz="14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approach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4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functions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4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shape,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summary,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describe,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isnull,</a:t>
            </a:r>
            <a:r>
              <a:rPr sz="14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info,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datatypes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and </a:t>
            </a:r>
            <a:r>
              <a:rPr sz="1450" spc="-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more.</a:t>
            </a:r>
            <a:endParaRPr sz="1450">
              <a:latin typeface="Times New Roman"/>
              <a:cs typeface="Times New Roman"/>
            </a:endParaRPr>
          </a:p>
          <a:p>
            <a:pPr marL="79375" indent="-67310">
              <a:lnSpc>
                <a:spcPct val="100000"/>
              </a:lnSpc>
              <a:spcBef>
                <a:spcPts val="50"/>
              </a:spcBef>
              <a:buSzPct val="93103"/>
              <a:buFont typeface="Arial MT"/>
              <a:buChar char="•"/>
              <a:tabLst>
                <a:tab pos="80010" algn="l"/>
              </a:tabLst>
            </a:pP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In the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graphical</a:t>
            </a:r>
            <a:r>
              <a:rPr sz="14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approach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 be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using plots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such as</a:t>
            </a:r>
            <a:r>
              <a:rPr sz="14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scatter,</a:t>
            </a:r>
            <a:r>
              <a:rPr sz="14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box,</a:t>
            </a:r>
            <a:r>
              <a:rPr sz="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Times New Roman"/>
                <a:cs typeface="Times New Roman"/>
              </a:rPr>
              <a:t>bar,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density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450" spc="10" dirty="0">
                <a:solidFill>
                  <a:srgbClr val="FFFFFF"/>
                </a:solidFill>
                <a:latin typeface="Times New Roman"/>
                <a:cs typeface="Times New Roman"/>
              </a:rPr>
              <a:t> correlation</a:t>
            </a:r>
            <a:r>
              <a:rPr sz="145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Times New Roman"/>
                <a:cs typeface="Times New Roman"/>
              </a:rPr>
              <a:t>plots.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4896" y="5935980"/>
            <a:ext cx="3409187" cy="6949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272" y="4512564"/>
            <a:ext cx="5041392" cy="21183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12179" y="3112007"/>
            <a:ext cx="2517648" cy="26410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2037</Words>
  <Application>Microsoft Office PowerPoint</Application>
  <PresentationFormat>Custom</PresentationFormat>
  <Paragraphs>202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MT</vt:lpstr>
      <vt:lpstr>Calibri</vt:lpstr>
      <vt:lpstr>Times New Roman</vt:lpstr>
      <vt:lpstr>Verdana</vt:lpstr>
      <vt:lpstr>Wingdings</vt:lpstr>
      <vt:lpstr>Office Theme</vt:lpstr>
      <vt:lpstr>STROKE ANALYSIS USING  ML ALGORITHMS</vt:lpstr>
      <vt:lpstr>JOURNALS</vt:lpstr>
      <vt:lpstr>WHY STROKE ANALYSIS  IS NEEDED ?</vt:lpstr>
      <vt:lpstr>ML ANLAYSIS FLOW</vt:lpstr>
      <vt:lpstr>PROBLEM STATEMENT</vt:lpstr>
      <vt:lpstr>METHODOLOGY</vt:lpstr>
      <vt:lpstr>DATA MINING</vt:lpstr>
      <vt:lpstr>ATTRIBUTE INFORMATION</vt:lpstr>
      <vt:lpstr>EXPLORATORY DATA ANALYSIS(EDA)</vt:lpstr>
      <vt:lpstr>EDA CONTD..</vt:lpstr>
      <vt:lpstr>EDA CONTD..</vt:lpstr>
      <vt:lpstr>EDA CONTD..</vt:lpstr>
      <vt:lpstr>DATA VISUALIZATION</vt:lpstr>
      <vt:lpstr>DATA VISUALIZATION</vt:lpstr>
      <vt:lpstr>DATA VISUALIZATION</vt:lpstr>
      <vt:lpstr>FEATURE ENGINEERING</vt:lpstr>
      <vt:lpstr>FEATURE ENGINEERING</vt:lpstr>
      <vt:lpstr>SCALING</vt:lpstr>
      <vt:lpstr>MODEL BUILDING</vt:lpstr>
      <vt:lpstr>LOGISTIC REGRESSION</vt:lpstr>
      <vt:lpstr>DECISION TREE CLASSIFIER</vt:lpstr>
      <vt:lpstr>RANDOM FOREST CLASSIFIER</vt:lpstr>
      <vt:lpstr>K-NEAREST NEIGHBOUR CLASSIFIER</vt:lpstr>
      <vt:lpstr>SUPPORT VECTOR MACHINE</vt:lpstr>
      <vt:lpstr>NAIVE BAYES</vt:lpstr>
      <vt:lpstr>MODEL EVALUATION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STROKE ANALYSIS USING ML ALGORITHUMS</dc:title>
  <dc:creator>DELL</dc:creator>
  <cp:lastModifiedBy>Hiteshi Bhajani</cp:lastModifiedBy>
  <cp:revision>4</cp:revision>
  <dcterms:created xsi:type="dcterms:W3CDTF">2023-02-20T15:06:03Z</dcterms:created>
  <dcterms:modified xsi:type="dcterms:W3CDTF">2023-02-28T15:29:53Z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2023-02-20T00:00:00Z</vt:filetime>
  </property>
  <property fmtid="{D5CDD505-2E9C-101B-9397-08002B2CF9AE}" pid="3" name="LastSaved">
    <vt:filetime>2023-02-20T00:00:00Z</vt:filetime>
  </property>
</Properties>
</file>